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authors.xml" ContentType="application/vnd.ms-powerpoint.authors+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306" r:id="rId1"/>
    <p:sldMasterId id="2147483801" r:id="rId2"/>
  </p:sldMasterIdLst>
  <p:notesMasterIdLst>
    <p:notesMasterId r:id="rId29"/>
  </p:notesMasterIdLst>
  <p:sldIdLst>
    <p:sldId id="257" r:id="rId3"/>
    <p:sldId id="261" r:id="rId4"/>
    <p:sldId id="258" r:id="rId5"/>
    <p:sldId id="264" r:id="rId6"/>
    <p:sldId id="289" r:id="rId7"/>
    <p:sldId id="275" r:id="rId8"/>
    <p:sldId id="265" r:id="rId9"/>
    <p:sldId id="262" r:id="rId10"/>
    <p:sldId id="263" r:id="rId11"/>
    <p:sldId id="274" r:id="rId12"/>
    <p:sldId id="282" r:id="rId13"/>
    <p:sldId id="283" r:id="rId14"/>
    <p:sldId id="284" r:id="rId15"/>
    <p:sldId id="285" r:id="rId16"/>
    <p:sldId id="286" r:id="rId17"/>
    <p:sldId id="287" r:id="rId18"/>
    <p:sldId id="288" r:id="rId19"/>
    <p:sldId id="272" r:id="rId20"/>
    <p:sldId id="268" r:id="rId21"/>
    <p:sldId id="291" r:id="rId22"/>
    <p:sldId id="270" r:id="rId23"/>
    <p:sldId id="267" r:id="rId24"/>
    <p:sldId id="273" r:id="rId25"/>
    <p:sldId id="296" r:id="rId26"/>
    <p:sldId id="295"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D9F4"/>
    <a:srgbClr val="000000"/>
    <a:srgbClr val="0090A8"/>
    <a:srgbClr val="50A9D2"/>
    <a:srgbClr val="3692BF"/>
    <a:srgbClr val="0078D4"/>
    <a:srgbClr val="01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9AC9C-7708-4C96-B96F-F643B26E96E6}" v="5" dt="2022-10-31T23:56:01.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4E318-C04F-4D67-9938-45EC208BB47E}" type="datetimeFigureOut">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8D3BB-2495-4C29-AAF0-8A1D95FF58AE}" type="slidenum">
              <a:t>‹#›</a:t>
            </a:fld>
            <a:endParaRPr lang="en-US"/>
          </a:p>
        </p:txBody>
      </p:sp>
    </p:spTree>
    <p:extLst>
      <p:ext uri="{BB962C8B-B14F-4D97-AF65-F5344CB8AC3E}">
        <p14:creationId xmlns:p14="http://schemas.microsoft.com/office/powerpoint/2010/main" val="367820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34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11/4/2022 11:30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8831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11/4/2022 11:30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56514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11/4/2022 11:30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1927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ader Placeholder 3"/>
          <p:cNvSpPr>
            <a:spLocks noGrp="1"/>
          </p:cNvSpPr>
          <p:nvPr>
            <p:ph type="hdr" sz="quarter"/>
          </p:nvPr>
        </p:nvSpPr>
        <p:spPr/>
        <p:txBody>
          <a:bodyPr/>
          <a:lstStyle/>
          <a:p>
            <a:pPr marL="0" marR="0" lvl="0" indent="0" algn="l" defTabSz="9248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72"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11/4/2022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220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11/4/2022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43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11/4/2022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553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ader Placeholder 3"/>
          <p:cNvSpPr>
            <a:spLocks noGrp="1"/>
          </p:cNvSpPr>
          <p:nvPr>
            <p:ph type="hdr" sz="quarter"/>
          </p:nvPr>
        </p:nvSpPr>
        <p:spPr/>
        <p:txBody>
          <a:bodyPr/>
          <a:lstStyle/>
          <a:p>
            <a:pPr marL="0" marR="0" lvl="0" indent="0" algn="l" defTabSz="9248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72"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11/4/2022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5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8D3BB-2495-4C29-AAF0-8A1D95FF58AE}" type="slidenum">
              <a:rPr lang="en-US" smtClean="0"/>
              <a:t>26</a:t>
            </a:fld>
            <a:endParaRPr lang="en-US"/>
          </a:p>
        </p:txBody>
      </p:sp>
    </p:spTree>
    <p:extLst>
      <p:ext uri="{BB962C8B-B14F-4D97-AF65-F5344CB8AC3E}">
        <p14:creationId xmlns:p14="http://schemas.microsoft.com/office/powerpoint/2010/main" val="418525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emf"/><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9.sv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1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55543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r>
              <a:rPr lang="en-US"/>
              <a:t>Click icon to add picture</a:t>
            </a:r>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 edit Master title style</a:t>
            </a:r>
          </a:p>
        </p:txBody>
      </p:sp>
    </p:spTree>
    <p:extLst>
      <p:ext uri="{BB962C8B-B14F-4D97-AF65-F5344CB8AC3E}">
        <p14:creationId xmlns:p14="http://schemas.microsoft.com/office/powerpoint/2010/main" val="245256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099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46723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46423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556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7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199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519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967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0540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0015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 styles</a:t>
            </a:r>
          </a:p>
          <a:p>
            <a:pPr lvl="1"/>
            <a:r>
              <a:rPr lang="en-US"/>
              <a:t>Second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r>
              <a:rPr lang="en-US"/>
              <a:t>Click icon to add picture</a:t>
            </a:r>
          </a:p>
        </p:txBody>
      </p:sp>
    </p:spTree>
    <p:extLst>
      <p:ext uri="{BB962C8B-B14F-4D97-AF65-F5344CB8AC3E}">
        <p14:creationId xmlns:p14="http://schemas.microsoft.com/office/powerpoint/2010/main" val="22378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r>
              <a:rPr lang="en-US"/>
              <a:t>Click icon to add picture</a:t>
            </a:r>
          </a:p>
        </p:txBody>
      </p:sp>
    </p:spTree>
    <p:extLst>
      <p:ext uri="{BB962C8B-B14F-4D97-AF65-F5344CB8AC3E}">
        <p14:creationId xmlns:p14="http://schemas.microsoft.com/office/powerpoint/2010/main" val="270555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 styles</a:t>
            </a:r>
          </a:p>
          <a:p>
            <a:pPr lvl="1"/>
            <a:r>
              <a:rPr lang="en-US"/>
              <a:t>Second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42740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 styles</a:t>
            </a:r>
          </a:p>
          <a:p>
            <a:pPr lvl="1"/>
            <a:r>
              <a:rPr lang="en-US"/>
              <a:t>Second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833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 styles</a:t>
            </a:r>
          </a:p>
          <a:p>
            <a:pPr lvl="1"/>
            <a:r>
              <a:rPr lang="en-US"/>
              <a:t>Second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5399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33213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604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7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09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50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68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57998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599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3332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29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r>
              <a:rPr lang="en-US"/>
              <a:t>Click icon to add picture</a:t>
            </a:r>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20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05598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1112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22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ank">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782625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80438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810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0036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530099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11/4/2022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7594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8101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4412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3506701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176064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176064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38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74207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4995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12457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5420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723218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16497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cstate="print">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21609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861135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cstate="print">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781327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427716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593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402887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400708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78367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440454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7941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77939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96770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566816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140969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77460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9135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547063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084382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cstate="print">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781327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427716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402887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400708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78367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440454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7941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77939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r>
              <a:rPr lang="en-US"/>
              <a:t>Click icon to add picture</a:t>
            </a: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08098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96770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566816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140969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77460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547063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cstate="print">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cstate="print">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084382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032373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75292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26931889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cstate="print">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588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9276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cstate="print">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5887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image" Target="../media/image1.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image" Target="../media/image15.jpeg"/><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47323030"/>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1" r:id="rId4"/>
    <p:sldLayoutId id="2147485312" r:id="rId5"/>
    <p:sldLayoutId id="2147485313" r:id="rId6"/>
    <p:sldLayoutId id="2147485314" r:id="rId7"/>
    <p:sldLayoutId id="2147485315" r:id="rId8"/>
    <p:sldLayoutId id="2147485316" r:id="rId9"/>
    <p:sldLayoutId id="2147485317" r:id="rId10"/>
    <p:sldLayoutId id="2147485318" r:id="rId11"/>
    <p:sldLayoutId id="2147485319" r:id="rId12"/>
    <p:sldLayoutId id="2147485320" r:id="rId13"/>
    <p:sldLayoutId id="2147485321" r:id="rId14"/>
    <p:sldLayoutId id="2147485322" r:id="rId15"/>
    <p:sldLayoutId id="2147485323" r:id="rId16"/>
    <p:sldLayoutId id="2147485324" r:id="rId17"/>
    <p:sldLayoutId id="2147485325" r:id="rId18"/>
    <p:sldLayoutId id="2147485326" r:id="rId19"/>
    <p:sldLayoutId id="2147485327" r:id="rId20"/>
    <p:sldLayoutId id="2147485328" r:id="rId21"/>
    <p:sldLayoutId id="2147485329" r:id="rId22"/>
    <p:sldLayoutId id="2147485330" r:id="rId23"/>
    <p:sldLayoutId id="2147485331" r:id="rId24"/>
    <p:sldLayoutId id="2147485332" r:id="rId25"/>
    <p:sldLayoutId id="2147485333" r:id="rId26"/>
    <p:sldLayoutId id="2147485334" r:id="rId27"/>
    <p:sldLayoutId id="2147485335" r:id="rId28"/>
    <p:sldLayoutId id="2147485336" r:id="rId29"/>
    <p:sldLayoutId id="2147485337" r:id="rId30"/>
    <p:sldLayoutId id="2147485338" r:id="rId31"/>
    <p:sldLayoutId id="2147485339" r:id="rId32"/>
    <p:sldLayoutId id="2147485340" r:id="rId33"/>
    <p:sldLayoutId id="2147485341" r:id="rId34"/>
    <p:sldLayoutId id="2147485342" r:id="rId35"/>
    <p:sldLayoutId id="2147485343" r:id="rId36"/>
    <p:sldLayoutId id="2147485344" r:id="rId37"/>
    <p:sldLayoutId id="2147485345" r:id="rId38"/>
    <p:sldLayoutId id="2147485346" r:id="rId39"/>
    <p:sldLayoutId id="2147485347" r:id="rId40"/>
    <p:sldLayoutId id="2147485348" r:id="rId41"/>
    <p:sldLayoutId id="2147485349" r:id="rId42"/>
    <p:sldLayoutId id="2147485350" r:id="rId43"/>
    <p:sldLayoutId id="2147485351" r:id="rId44"/>
    <p:sldLayoutId id="2147485353" r:id="rId45"/>
    <p:sldLayoutId id="2147485354" r:id="rId46"/>
    <p:sldLayoutId id="214748535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6"/>
          <a:srcRect l="52412" r="13395"/>
          <a:stretch/>
        </p:blipFill>
        <p:spPr>
          <a:xfrm>
            <a:off x="1" y="0"/>
            <a:ext cx="4168773" cy="6857999"/>
          </a:xfrm>
          <a:prstGeom prst="rect">
            <a:avLst/>
          </a:prstGeom>
        </p:spPr>
      </p:pic>
    </p:spTree>
    <p:extLst>
      <p:ext uri="{BB962C8B-B14F-4D97-AF65-F5344CB8AC3E}">
        <p14:creationId xmlns:p14="http://schemas.microsoft.com/office/powerpoint/2010/main" val="4085371501"/>
      </p:ext>
    </p:extLst>
  </p:cSld>
  <p:clrMap bg1="dk1" tx1="lt1" bg2="dk2" tx2="lt2" accent1="accent1" accent2="accent2" accent3="accent3" accent4="accent4" accent5="accent5" accent6="accent6" hlink="hlink" folHlink="folHlink"/>
  <p:sldLayoutIdLst>
    <p:sldLayoutId id="2147485374" r:id="rId1"/>
    <p:sldLayoutId id="2147483802" r:id="rId2"/>
    <p:sldLayoutId id="2147483803" r:id="rId3"/>
    <p:sldLayoutId id="2147483804" r:id="rId4"/>
    <p:sldLayoutId id="2147483805" r:id="rId5"/>
    <p:sldLayoutId id="2147483932" r:id="rId6"/>
    <p:sldLayoutId id="2147483806" r:id="rId7"/>
    <p:sldLayoutId id="2147483807" r:id="rId8"/>
    <p:sldLayoutId id="2147483808" r:id="rId9"/>
    <p:sldLayoutId id="2147483809" r:id="rId10"/>
    <p:sldLayoutId id="2147485375" r:id="rId11"/>
    <p:sldLayoutId id="2147485376" r:id="rId12"/>
    <p:sldLayoutId id="2147485377" r:id="rId13"/>
    <p:sldLayoutId id="2147485378" r:id="rId14"/>
    <p:sldLayoutId id="2147485379" r:id="rId15"/>
    <p:sldLayoutId id="2147485380" r:id="rId16"/>
    <p:sldLayoutId id="2147485381" r:id="rId17"/>
    <p:sldLayoutId id="2147485382" r:id="rId18"/>
    <p:sldLayoutId id="2147485383" r:id="rId19"/>
    <p:sldLayoutId id="2147485384" r:id="rId20"/>
    <p:sldLayoutId id="2147485385" r:id="rId21"/>
    <p:sldLayoutId id="2147485386" r:id="rId22"/>
    <p:sldLayoutId id="2147485387" r:id="rId23"/>
    <p:sldLayoutId id="2147485388"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934" r:id="rId40"/>
    <p:sldLayoutId id="2147483935" r:id="rId41"/>
    <p:sldLayoutId id="2147485389" r:id="rId42"/>
    <p:sldLayoutId id="214748393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userDrawn="1">
          <p15:clr>
            <a:srgbClr val="5ACBF0"/>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svg"/><Relationship Id="rId7"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4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svg"/></Relationships>
</file>

<file path=ppt/slides/_rels/slide20.xml.rels><?xml version="1.0" encoding="UTF-8" standalone="yes"?>
<Relationships xmlns="http://schemas.openxmlformats.org/package/2006/relationships"><Relationship Id="rId8" Type="http://schemas.openxmlformats.org/officeDocument/2006/relationships/image" Target="../media/image95.gif"/><Relationship Id="rId3" Type="http://schemas.openxmlformats.org/officeDocument/2006/relationships/image" Target="../media/image18.png"/><Relationship Id="rId7"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36.png"/><Relationship Id="rId5" Type="http://schemas.openxmlformats.org/officeDocument/2006/relationships/image" Target="../media/image94.sv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97.png"/><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02.svg"/><Relationship Id="rId3" Type="http://schemas.openxmlformats.org/officeDocument/2006/relationships/image" Target="../media/image37.svg"/><Relationship Id="rId7" Type="http://schemas.openxmlformats.org/officeDocument/2006/relationships/image" Target="../media/image14.svg"/><Relationship Id="rId12" Type="http://schemas.openxmlformats.org/officeDocument/2006/relationships/image" Target="../media/image101.png"/><Relationship Id="rId2" Type="http://schemas.openxmlformats.org/officeDocument/2006/relationships/image" Target="../media/image36.png"/><Relationship Id="rId1" Type="http://schemas.openxmlformats.org/officeDocument/2006/relationships/slideLayout" Target="../slideLayouts/slideLayout54.xml"/><Relationship Id="rId6" Type="http://schemas.openxmlformats.org/officeDocument/2006/relationships/image" Target="../media/image13.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94.svg"/><Relationship Id="rId3" Type="http://schemas.openxmlformats.org/officeDocument/2006/relationships/image" Target="../media/image14.svg"/><Relationship Id="rId7" Type="http://schemas.openxmlformats.org/officeDocument/2006/relationships/image" Target="../media/image99.png"/><Relationship Id="rId12" Type="http://schemas.openxmlformats.org/officeDocument/2006/relationships/image" Target="../media/image93.png"/><Relationship Id="rId2" Type="http://schemas.openxmlformats.org/officeDocument/2006/relationships/image" Target="../media/image13.png"/><Relationship Id="rId16" Type="http://schemas.openxmlformats.org/officeDocument/2006/relationships/image" Target="../media/image98.png"/><Relationship Id="rId1" Type="http://schemas.openxmlformats.org/officeDocument/2006/relationships/slideLayout" Target="../slideLayouts/slideLayout54.xml"/><Relationship Id="rId6" Type="http://schemas.openxmlformats.org/officeDocument/2006/relationships/image" Target="../media/image37.svg"/><Relationship Id="rId11" Type="http://schemas.openxmlformats.org/officeDocument/2006/relationships/image" Target="../media/image105.png"/><Relationship Id="rId5" Type="http://schemas.openxmlformats.org/officeDocument/2006/relationships/image" Target="../media/image36.png"/><Relationship Id="rId15" Type="http://schemas.openxmlformats.org/officeDocument/2006/relationships/image" Target="../media/image102.svg"/><Relationship Id="rId10" Type="http://schemas.openxmlformats.org/officeDocument/2006/relationships/image" Target="../media/image104.svg"/><Relationship Id="rId4" Type="http://schemas.openxmlformats.org/officeDocument/2006/relationships/image" Target="../media/image32.png"/><Relationship Id="rId9" Type="http://schemas.openxmlformats.org/officeDocument/2006/relationships/image" Target="../media/image101.png"/><Relationship Id="rId14" Type="http://schemas.openxmlformats.org/officeDocument/2006/relationships/image" Target="../media/image10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9" Type="http://schemas.openxmlformats.org/officeDocument/2006/relationships/image" Target="../media/image79.png"/><Relationship Id="rId21" Type="http://schemas.openxmlformats.org/officeDocument/2006/relationships/image" Target="../media/image61.png"/><Relationship Id="rId34" Type="http://schemas.openxmlformats.org/officeDocument/2006/relationships/image" Target="../media/image74.svg"/><Relationship Id="rId42" Type="http://schemas.openxmlformats.org/officeDocument/2006/relationships/image" Target="../media/image82.svg"/><Relationship Id="rId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56.svg"/><Relationship Id="rId20" Type="http://schemas.openxmlformats.org/officeDocument/2006/relationships/image" Target="../media/image60.svg"/><Relationship Id="rId29" Type="http://schemas.openxmlformats.org/officeDocument/2006/relationships/image" Target="../media/image69.png"/><Relationship Id="rId41" Type="http://schemas.openxmlformats.org/officeDocument/2006/relationships/image" Target="../media/image81.png"/><Relationship Id="rId1" Type="http://schemas.openxmlformats.org/officeDocument/2006/relationships/slideLayout" Target="../slideLayouts/slideLayout41.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svg"/><Relationship Id="rId32" Type="http://schemas.openxmlformats.org/officeDocument/2006/relationships/image" Target="../media/image72.svg"/><Relationship Id="rId37" Type="http://schemas.openxmlformats.org/officeDocument/2006/relationships/image" Target="../media/image77.png"/><Relationship Id="rId40" Type="http://schemas.openxmlformats.org/officeDocument/2006/relationships/image" Target="../media/image80.sv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svg"/><Relationship Id="rId36" Type="http://schemas.openxmlformats.org/officeDocument/2006/relationships/image" Target="../media/image76.sv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4" Type="http://schemas.openxmlformats.org/officeDocument/2006/relationships/image" Target="../media/image14.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 Id="rId35" Type="http://schemas.openxmlformats.org/officeDocument/2006/relationships/image" Target="../media/image75.png"/><Relationship Id="rId43" Type="http://schemas.openxmlformats.org/officeDocument/2006/relationships/image" Target="../media/image13.png"/><Relationship Id="rId8" Type="http://schemas.openxmlformats.org/officeDocument/2006/relationships/image" Target="../media/image48.svg"/><Relationship Id="rId3" Type="http://schemas.openxmlformats.org/officeDocument/2006/relationships/image" Target="../media/image43.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38" Type="http://schemas.openxmlformats.org/officeDocument/2006/relationships/image" Target="../media/image7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1.xml"/><Relationship Id="rId5" Type="http://schemas.openxmlformats.org/officeDocument/2006/relationships/image" Target="../media/image84.sv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86.svg"/><Relationship Id="rId2" Type="http://schemas.openxmlformats.org/officeDocument/2006/relationships/image" Target="../media/image36.png"/><Relationship Id="rId1" Type="http://schemas.openxmlformats.org/officeDocument/2006/relationships/slideLayout" Target="../slideLayouts/slideLayout41.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p:txBody>
          <a:bodyPr/>
          <a:lstStyle/>
          <a:p>
            <a:r>
              <a:rPr lang="en-US" sz="4000" dirty="0">
                <a:solidFill>
                  <a:schemeClr val="accent2"/>
                </a:solidFill>
              </a:rPr>
              <a:t>Synapse Link for SQL</a:t>
            </a: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2"/>
          </p:nvPr>
        </p:nvSpPr>
        <p:spPr/>
        <p:txBody>
          <a:bodyPr/>
          <a:lstStyle/>
          <a:p>
            <a:r>
              <a:rPr lang="en-US" dirty="0"/>
              <a:t>L200 + L300 deck</a:t>
            </a:r>
          </a:p>
        </p:txBody>
      </p:sp>
      <p:pic>
        <p:nvPicPr>
          <p:cNvPr id="4" name="Picture 3" descr="Azure Synapse model environment illustration">
            <a:extLst>
              <a:ext uri="{FF2B5EF4-FFF2-40B4-BE49-F238E27FC236}">
                <a16:creationId xmlns:a16="http://schemas.microsoft.com/office/drawing/2014/main" id="{BA58F9F9-F118-56D5-BBFE-A48246DBF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03230" y="1190146"/>
            <a:ext cx="4424920" cy="4401508"/>
          </a:xfrm>
          <a:prstGeom prst="rect">
            <a:avLst/>
          </a:prstGeom>
        </p:spPr>
      </p:pic>
    </p:spTree>
    <p:extLst>
      <p:ext uri="{BB962C8B-B14F-4D97-AF65-F5344CB8AC3E}">
        <p14:creationId xmlns:p14="http://schemas.microsoft.com/office/powerpoint/2010/main" val="11452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C376C-4B47-FD93-E248-000585926F84}"/>
              </a:ext>
            </a:extLst>
          </p:cNvPr>
          <p:cNvSpPr>
            <a:spLocks noGrp="1"/>
          </p:cNvSpPr>
          <p:nvPr>
            <p:ph type="title"/>
          </p:nvPr>
        </p:nvSpPr>
        <p:spPr/>
        <p:txBody>
          <a:bodyPr/>
          <a:lstStyle/>
          <a:p>
            <a:r>
              <a:rPr lang="en-US"/>
              <a:t>Key Limitations</a:t>
            </a:r>
          </a:p>
        </p:txBody>
      </p:sp>
      <p:sp>
        <p:nvSpPr>
          <p:cNvPr id="2" name="Content Placeholder 9">
            <a:extLst>
              <a:ext uri="{FF2B5EF4-FFF2-40B4-BE49-F238E27FC236}">
                <a16:creationId xmlns:a16="http://schemas.microsoft.com/office/drawing/2014/main" id="{40F2D49F-6B98-8410-2C2E-1E93C048ACE1}"/>
              </a:ext>
            </a:extLst>
          </p:cNvPr>
          <p:cNvSpPr txBox="1">
            <a:spLocks/>
          </p:cNvSpPr>
          <p:nvPr/>
        </p:nvSpPr>
        <p:spPr>
          <a:xfrm>
            <a:off x="584200" y="1560726"/>
            <a:ext cx="5163457" cy="369204"/>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ct val="0"/>
              </a:spcBef>
              <a:buFont typeface="Wingdings" panose="05000000000000000000" pitchFamily="2" charset="2"/>
              <a:buNone/>
            </a:pPr>
            <a:r>
              <a:rPr lang="en-US" sz="2399">
                <a:ln w="3175">
                  <a:noFill/>
                </a:ln>
                <a:solidFill>
                  <a:schemeClr val="accent2"/>
                </a:solidFill>
                <a:cs typeface="Segoe UI Semibold"/>
              </a:rPr>
              <a:t>Required use of dedicated SQL pool</a:t>
            </a:r>
          </a:p>
        </p:txBody>
      </p:sp>
      <p:sp>
        <p:nvSpPr>
          <p:cNvPr id="3" name="Content Placeholder 9">
            <a:extLst>
              <a:ext uri="{FF2B5EF4-FFF2-40B4-BE49-F238E27FC236}">
                <a16:creationId xmlns:a16="http://schemas.microsoft.com/office/drawing/2014/main" id="{305835B5-B4E7-C899-07BB-940AA9102033}"/>
              </a:ext>
            </a:extLst>
          </p:cNvPr>
          <p:cNvSpPr txBox="1">
            <a:spLocks/>
          </p:cNvSpPr>
          <p:nvPr/>
        </p:nvSpPr>
        <p:spPr>
          <a:xfrm>
            <a:off x="5988205" y="1560726"/>
            <a:ext cx="5619597" cy="369204"/>
          </a:xfrm>
          <a:prstGeom prst="rect">
            <a:avLst/>
          </a:prstGeom>
        </p:spPr>
        <p:txBody>
          <a:bodyPr vert="horz" wrap="square" lIns="0" tIns="0" rIns="0" bIns="0" rtlCol="0" anchor="t">
            <a:noAutofit/>
          </a:bodyPr>
          <a:lstStyle>
            <a:defPPr>
              <a:defRPr lang="en-US"/>
            </a:defPPr>
            <a:lvl1pPr defTabSz="932742">
              <a:lnSpc>
                <a:spcPct val="100000"/>
              </a:lnSpc>
              <a:spcBef>
                <a:spcPct val="0"/>
              </a:spcBef>
              <a:buNone/>
              <a:defRPr sz="2399" b="0" cap="none" spc="0" baseline="0">
                <a:ln w="3175">
                  <a:noFill/>
                </a:ln>
                <a:solidFill>
                  <a:schemeClr val="accent2"/>
                </a:solidFill>
                <a:effectLst/>
                <a:ea typeface="Segoe UI Semilight" charset="0"/>
                <a:cs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DDL commands not supported, including</a:t>
            </a:r>
          </a:p>
        </p:txBody>
      </p:sp>
      <p:sp>
        <p:nvSpPr>
          <p:cNvPr id="7" name="Content Placeholder 9">
            <a:extLst>
              <a:ext uri="{FF2B5EF4-FFF2-40B4-BE49-F238E27FC236}">
                <a16:creationId xmlns:a16="http://schemas.microsoft.com/office/drawing/2014/main" id="{ACD9F362-D280-1BDF-7830-134AE060702B}"/>
              </a:ext>
            </a:extLst>
          </p:cNvPr>
          <p:cNvSpPr txBox="1">
            <a:spLocks/>
          </p:cNvSpPr>
          <p:nvPr/>
        </p:nvSpPr>
        <p:spPr>
          <a:xfrm>
            <a:off x="5988205" y="2096398"/>
            <a:ext cx="5163457" cy="3200876"/>
          </a:xfrm>
          <a:prstGeom prst="rect">
            <a:avLst/>
          </a:prstGeom>
        </p:spPr>
        <p:txBody>
          <a:bodyPr wrap="square" lIns="0" tIns="45720" rIns="91440" bIns="45720" anchor="t">
            <a:noAutofit/>
          </a:bodyPr>
          <a:lstStyle>
            <a:defPPr>
              <a:defRPr lang="en-US"/>
            </a:defPPr>
            <a:lvl1pPr marL="230188" marR="0" lvl="0" indent="-230188" defTabSz="932742" fontAlgn="auto">
              <a:lnSpc>
                <a:spcPct val="100000"/>
              </a:lnSpc>
              <a:spcBef>
                <a:spcPts val="1800"/>
              </a:spcBef>
              <a:spcAft>
                <a:spcPts val="0"/>
              </a:spcAft>
              <a:buClr>
                <a:schemeClr val="accent1"/>
              </a:buClr>
              <a:buSzPct val="80000"/>
              <a:buFont typeface="Arial" panose="020B0604020202020204" pitchFamily="34" charset="0"/>
              <a:buChar char="•"/>
              <a:tabLst/>
              <a:defRPr sz="1600" spc="0" baseline="0">
                <a:ln w="3175">
                  <a:noFill/>
                </a:ln>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Add Column</a:t>
            </a:r>
          </a:p>
          <a:p>
            <a:r>
              <a:rPr lang="en-US"/>
              <a:t>Drop Column</a:t>
            </a:r>
          </a:p>
          <a:p>
            <a:r>
              <a:rPr lang="en-US"/>
              <a:t>Rename Column</a:t>
            </a:r>
          </a:p>
          <a:p>
            <a:r>
              <a:rPr lang="en-US"/>
              <a:t>Truncate Table</a:t>
            </a:r>
          </a:p>
          <a:p>
            <a:r>
              <a:rPr lang="en-US"/>
              <a:t>Switch Partition</a:t>
            </a:r>
          </a:p>
        </p:txBody>
      </p:sp>
      <p:pic>
        <p:nvPicPr>
          <p:cNvPr id="9" name="Graphic 8">
            <a:extLst>
              <a:ext uri="{FF2B5EF4-FFF2-40B4-BE49-F238E27FC236}">
                <a16:creationId xmlns:a16="http://schemas.microsoft.com/office/drawing/2014/main" id="{83F00FC3-847F-27E5-DA12-684C8041D30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200" y="2220028"/>
            <a:ext cx="2229308" cy="2229308"/>
          </a:xfrm>
          <a:prstGeom prst="rect">
            <a:avLst/>
          </a:prstGeom>
        </p:spPr>
      </p:pic>
    </p:spTree>
    <p:extLst>
      <p:ext uri="{BB962C8B-B14F-4D97-AF65-F5344CB8AC3E}">
        <p14:creationId xmlns:p14="http://schemas.microsoft.com/office/powerpoint/2010/main" val="13355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477C0-F5AB-8F53-DFD9-548120C4A600}"/>
              </a:ext>
            </a:extLst>
          </p:cNvPr>
          <p:cNvSpPr>
            <a:spLocks noGrp="1"/>
          </p:cNvSpPr>
          <p:nvPr>
            <p:ph type="title"/>
          </p:nvPr>
        </p:nvSpPr>
        <p:spPr>
          <a:xfrm>
            <a:off x="584200" y="2875002"/>
            <a:ext cx="5157666" cy="1107996"/>
          </a:xfrm>
        </p:spPr>
        <p:txBody>
          <a:bodyPr/>
          <a:lstStyle/>
          <a:p>
            <a:r>
              <a:rPr lang="en-US"/>
              <a:t>Synapse Link for </a:t>
            </a:r>
            <a:br>
              <a:rPr lang="en-US"/>
            </a:br>
            <a:r>
              <a:rPr lang="en-US"/>
              <a:t>SQL Experience</a:t>
            </a:r>
          </a:p>
        </p:txBody>
      </p:sp>
    </p:spTree>
    <p:extLst>
      <p:ext uri="{BB962C8B-B14F-4D97-AF65-F5344CB8AC3E}">
        <p14:creationId xmlns:p14="http://schemas.microsoft.com/office/powerpoint/2010/main" val="5432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AD7FC7-239E-4527-9967-8431D57BFAAB}"/>
              </a:ext>
              <a:ext uri="{C183D7F6-B498-43B3-948B-1728B52AA6E4}">
                <adec:decorative xmlns:adec="http://schemas.microsoft.com/office/drawing/2017/decorative" val="1"/>
              </a:ext>
            </a:extLst>
          </p:cNvPr>
          <p:cNvSpPr txBox="1"/>
          <p:nvPr/>
        </p:nvSpPr>
        <p:spPr>
          <a:xfrm>
            <a:off x="1538868" y="1929162"/>
            <a:ext cx="9114264" cy="4928838"/>
          </a:xfrm>
          <a:prstGeom prst="round2SameRect">
            <a:avLst>
              <a:gd name="adj1" fmla="val 2640"/>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Title 1">
            <a:extLst>
              <a:ext uri="{FF2B5EF4-FFF2-40B4-BE49-F238E27FC236}">
                <a16:creationId xmlns:a16="http://schemas.microsoft.com/office/drawing/2014/main" id="{58E02320-634E-DD82-D97B-C7B2DDAA6C5D}"/>
              </a:ext>
            </a:extLst>
          </p:cNvPr>
          <p:cNvSpPr>
            <a:spLocks noGrp="1"/>
          </p:cNvSpPr>
          <p:nvPr>
            <p:ph type="title"/>
          </p:nvPr>
        </p:nvSpPr>
        <p:spPr/>
        <p:txBody>
          <a:bodyPr/>
          <a:lstStyle/>
          <a:p>
            <a:r>
              <a:rPr lang="en-US"/>
              <a:t>Choose your Source Tables</a:t>
            </a:r>
          </a:p>
        </p:txBody>
      </p:sp>
      <p:sp>
        <p:nvSpPr>
          <p:cNvPr id="14" name="Content Placeholder 2">
            <a:extLst>
              <a:ext uri="{FF2B5EF4-FFF2-40B4-BE49-F238E27FC236}">
                <a16:creationId xmlns:a16="http://schemas.microsoft.com/office/drawing/2014/main" id="{9ACE3D11-3663-4F1B-9E64-AF2072F44C4E}"/>
              </a:ext>
            </a:extLst>
          </p:cNvPr>
          <p:cNvSpPr>
            <a:spLocks noGrp="1"/>
          </p:cNvSpPr>
          <p:nvPr>
            <p:ph idx="4294967295"/>
          </p:nvPr>
        </p:nvSpPr>
        <p:spPr>
          <a:xfrm>
            <a:off x="588263" y="1084725"/>
            <a:ext cx="10432162" cy="615553"/>
          </a:xfrm>
        </p:spPr>
        <p:txBody>
          <a:bodyPr vert="horz" wrap="square" lIns="0" tIns="0" rIns="0" bIns="0" rtlCol="0" anchor="t">
            <a:spAutoFit/>
          </a:bodyPr>
          <a:lstStyle/>
          <a:p>
            <a:pPr marL="0" indent="0">
              <a:spcBef>
                <a:spcPct val="0"/>
              </a:spcBef>
              <a:buNone/>
            </a:pPr>
            <a:r>
              <a:rPr lang="en-US" sz="2000">
                <a:ln w="3175">
                  <a:noFill/>
                </a:ln>
                <a:solidFill>
                  <a:schemeClr val="accent2"/>
                </a:solidFill>
                <a:cs typeface="Segoe UI Semibold"/>
              </a:rPr>
              <a:t>Upon creating a new link connection, you are easily able to choose which tables to bring in, along with previewing the data</a:t>
            </a:r>
          </a:p>
        </p:txBody>
      </p:sp>
      <p:pic>
        <p:nvPicPr>
          <p:cNvPr id="9" name="Picture 8" descr="Source Tables Screenshot">
            <a:extLst>
              <a:ext uri="{FF2B5EF4-FFF2-40B4-BE49-F238E27FC236}">
                <a16:creationId xmlns:a16="http://schemas.microsoft.com/office/drawing/2014/main" id="{F57CA529-498C-14C5-11BE-E98EC3EB03F1}"/>
              </a:ext>
            </a:extLst>
          </p:cNvPr>
          <p:cNvPicPr>
            <a:picLocks noChangeAspect="1"/>
          </p:cNvPicPr>
          <p:nvPr/>
        </p:nvPicPr>
        <p:blipFill rotWithShape="1">
          <a:blip r:embed="rId2"/>
          <a:srcRect t="410"/>
          <a:stretch/>
        </p:blipFill>
        <p:spPr>
          <a:xfrm>
            <a:off x="1720719" y="2062479"/>
            <a:ext cx="8750563" cy="4795521"/>
          </a:xfrm>
          <a:prstGeom prst="rect">
            <a:avLst/>
          </a:prstGeom>
        </p:spPr>
      </p:pic>
      <p:sp>
        <p:nvSpPr>
          <p:cNvPr id="10" name="Rectangle 9" descr="Outlined area">
            <a:extLst>
              <a:ext uri="{FF2B5EF4-FFF2-40B4-BE49-F238E27FC236}">
                <a16:creationId xmlns:a16="http://schemas.microsoft.com/office/drawing/2014/main" id="{9F2184B1-FF11-A8F1-90CC-F5BC1E47439A}"/>
              </a:ext>
            </a:extLst>
          </p:cNvPr>
          <p:cNvSpPr/>
          <p:nvPr/>
        </p:nvSpPr>
        <p:spPr bwMode="auto">
          <a:xfrm>
            <a:off x="6870564" y="4806621"/>
            <a:ext cx="3365052" cy="1712647"/>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326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1D65A8-C682-C751-81D6-FAC8D0FC09BC}"/>
              </a:ext>
              <a:ext uri="{C183D7F6-B498-43B3-948B-1728B52AA6E4}">
                <adec:decorative xmlns:adec="http://schemas.microsoft.com/office/drawing/2017/decorative" val="1"/>
              </a:ext>
            </a:extLst>
          </p:cNvPr>
          <p:cNvSpPr txBox="1"/>
          <p:nvPr/>
        </p:nvSpPr>
        <p:spPr>
          <a:xfrm>
            <a:off x="1033347" y="1929162"/>
            <a:ext cx="10125306" cy="4928838"/>
          </a:xfrm>
          <a:prstGeom prst="round2SameRect">
            <a:avLst>
              <a:gd name="adj1" fmla="val 2866"/>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D2913D6-AD0A-A071-88B2-1512580006C1}"/>
              </a:ext>
            </a:extLst>
          </p:cNvPr>
          <p:cNvSpPr>
            <a:spLocks noGrp="1"/>
          </p:cNvSpPr>
          <p:nvPr>
            <p:ph type="title"/>
          </p:nvPr>
        </p:nvSpPr>
        <p:spPr/>
        <p:txBody>
          <a:bodyPr/>
          <a:lstStyle/>
          <a:p>
            <a:r>
              <a:rPr lang="en-US"/>
              <a:t>Customize your target tables</a:t>
            </a:r>
          </a:p>
        </p:txBody>
      </p:sp>
      <p:pic>
        <p:nvPicPr>
          <p:cNvPr id="5" name="Picture 4" descr="Customize your target tables screenshot">
            <a:extLst>
              <a:ext uri="{FF2B5EF4-FFF2-40B4-BE49-F238E27FC236}">
                <a16:creationId xmlns:a16="http://schemas.microsoft.com/office/drawing/2014/main" id="{64520135-DAB2-5669-507C-64E1945D8C1F}"/>
              </a:ext>
            </a:extLst>
          </p:cNvPr>
          <p:cNvPicPr>
            <a:picLocks noChangeAspect="1"/>
          </p:cNvPicPr>
          <p:nvPr/>
        </p:nvPicPr>
        <p:blipFill rotWithShape="1">
          <a:blip r:embed="rId2"/>
          <a:srcRect t="130" b="12937"/>
          <a:stretch/>
        </p:blipFill>
        <p:spPr>
          <a:xfrm>
            <a:off x="1186444" y="2062479"/>
            <a:ext cx="9819112" cy="4795521"/>
          </a:xfrm>
          <a:prstGeom prst="rect">
            <a:avLst/>
          </a:prstGeom>
        </p:spPr>
      </p:pic>
      <p:sp>
        <p:nvSpPr>
          <p:cNvPr id="6" name="Rectangle 5" descr="Outlined area">
            <a:extLst>
              <a:ext uri="{FF2B5EF4-FFF2-40B4-BE49-F238E27FC236}">
                <a16:creationId xmlns:a16="http://schemas.microsoft.com/office/drawing/2014/main" id="{5B64FB53-CEC9-6934-C942-E9EB3516826C}"/>
              </a:ext>
            </a:extLst>
          </p:cNvPr>
          <p:cNvSpPr/>
          <p:nvPr/>
        </p:nvSpPr>
        <p:spPr bwMode="auto">
          <a:xfrm>
            <a:off x="5575610" y="3309054"/>
            <a:ext cx="1483112" cy="1974671"/>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Rectangle 6" descr="Outlined area">
            <a:extLst>
              <a:ext uri="{FF2B5EF4-FFF2-40B4-BE49-F238E27FC236}">
                <a16:creationId xmlns:a16="http://schemas.microsoft.com/office/drawing/2014/main" id="{5D592093-5C8F-B072-9A67-4F6D6001F9B0}"/>
              </a:ext>
            </a:extLst>
          </p:cNvPr>
          <p:cNvSpPr/>
          <p:nvPr/>
        </p:nvSpPr>
        <p:spPr bwMode="auto">
          <a:xfrm>
            <a:off x="7101841" y="3309054"/>
            <a:ext cx="975360" cy="1974671"/>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 name="Rectangle 7" descr="Outlined area">
            <a:extLst>
              <a:ext uri="{FF2B5EF4-FFF2-40B4-BE49-F238E27FC236}">
                <a16:creationId xmlns:a16="http://schemas.microsoft.com/office/drawing/2014/main" id="{DFB6DD45-AD8E-D000-FEDA-B07F8E48B043}"/>
              </a:ext>
            </a:extLst>
          </p:cNvPr>
          <p:cNvSpPr/>
          <p:nvPr/>
        </p:nvSpPr>
        <p:spPr bwMode="auto">
          <a:xfrm>
            <a:off x="8917550" y="3304923"/>
            <a:ext cx="1536773" cy="1974671"/>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Content Placeholder 2">
            <a:extLst>
              <a:ext uri="{FF2B5EF4-FFF2-40B4-BE49-F238E27FC236}">
                <a16:creationId xmlns:a16="http://schemas.microsoft.com/office/drawing/2014/main" id="{DA145270-3AB0-AF60-FD7C-9C51CAB1F244}"/>
              </a:ext>
            </a:extLst>
          </p:cNvPr>
          <p:cNvSpPr txBox="1">
            <a:spLocks/>
          </p:cNvSpPr>
          <p:nvPr/>
        </p:nvSpPr>
        <p:spPr>
          <a:xfrm>
            <a:off x="588263" y="1084725"/>
            <a:ext cx="10432162" cy="6155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2000">
                <a:ln w="3175">
                  <a:noFill/>
                </a:ln>
                <a:solidFill>
                  <a:schemeClr val="accent2"/>
                </a:solidFill>
                <a:cs typeface="Segoe UI Semibold"/>
              </a:rPr>
              <a:t>After selecting your tables, you are able to rename your tables in the dedicated SQL Pool, along with picking a distribution type and structure type</a:t>
            </a:r>
          </a:p>
        </p:txBody>
      </p:sp>
    </p:spTree>
    <p:extLst>
      <p:ext uri="{BB962C8B-B14F-4D97-AF65-F5344CB8AC3E}">
        <p14:creationId xmlns:p14="http://schemas.microsoft.com/office/powerpoint/2010/main" val="140891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7D4C84-06DD-5ADF-CED9-A31D5F79453C}"/>
              </a:ext>
              <a:ext uri="{C183D7F6-B498-43B3-948B-1728B52AA6E4}">
                <adec:decorative xmlns:adec="http://schemas.microsoft.com/office/drawing/2017/decorative" val="1"/>
              </a:ext>
            </a:extLst>
          </p:cNvPr>
          <p:cNvSpPr txBox="1"/>
          <p:nvPr/>
        </p:nvSpPr>
        <p:spPr>
          <a:xfrm>
            <a:off x="1353015" y="1929162"/>
            <a:ext cx="9485970" cy="4928838"/>
          </a:xfrm>
          <a:prstGeom prst="round2SameRect">
            <a:avLst>
              <a:gd name="adj1" fmla="val 2640"/>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D2913D6-AD0A-A071-88B2-1512580006C1}"/>
              </a:ext>
            </a:extLst>
          </p:cNvPr>
          <p:cNvSpPr>
            <a:spLocks noGrp="1"/>
          </p:cNvSpPr>
          <p:nvPr>
            <p:ph type="title"/>
          </p:nvPr>
        </p:nvSpPr>
        <p:spPr/>
        <p:txBody>
          <a:bodyPr/>
          <a:lstStyle/>
          <a:p>
            <a:r>
              <a:rPr lang="en-US"/>
              <a:t>Continuous replication of data</a:t>
            </a:r>
          </a:p>
        </p:txBody>
      </p:sp>
      <p:pic>
        <p:nvPicPr>
          <p:cNvPr id="8" name="Picture 7" descr="Continuous replication of data screenshot">
            <a:extLst>
              <a:ext uri="{FF2B5EF4-FFF2-40B4-BE49-F238E27FC236}">
                <a16:creationId xmlns:a16="http://schemas.microsoft.com/office/drawing/2014/main" id="{3DD7C87B-F6CF-E568-9931-8D365E344117}"/>
              </a:ext>
            </a:extLst>
          </p:cNvPr>
          <p:cNvPicPr>
            <a:picLocks noChangeAspect="1"/>
          </p:cNvPicPr>
          <p:nvPr/>
        </p:nvPicPr>
        <p:blipFill>
          <a:blip r:embed="rId2"/>
          <a:stretch>
            <a:fillRect/>
          </a:stretch>
        </p:blipFill>
        <p:spPr>
          <a:xfrm>
            <a:off x="1496304" y="2062478"/>
            <a:ext cx="9199393" cy="4795521"/>
          </a:xfrm>
          <a:prstGeom prst="rect">
            <a:avLst/>
          </a:prstGeom>
        </p:spPr>
      </p:pic>
      <p:sp>
        <p:nvSpPr>
          <p:cNvPr id="7" name="Content Placeholder 2">
            <a:extLst>
              <a:ext uri="{FF2B5EF4-FFF2-40B4-BE49-F238E27FC236}">
                <a16:creationId xmlns:a16="http://schemas.microsoft.com/office/drawing/2014/main" id="{5E7EBD9C-E39A-6D54-5C98-574DC722FEFB}"/>
              </a:ext>
            </a:extLst>
          </p:cNvPr>
          <p:cNvSpPr txBox="1">
            <a:spLocks/>
          </p:cNvSpPr>
          <p:nvPr/>
        </p:nvSpPr>
        <p:spPr>
          <a:xfrm>
            <a:off x="588263" y="1084725"/>
            <a:ext cx="11113742" cy="6155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2000">
                <a:ln w="3175">
                  <a:noFill/>
                </a:ln>
                <a:solidFill>
                  <a:schemeClr val="accent2"/>
                </a:solidFill>
                <a:cs typeface="Segoe UI Semibold"/>
              </a:rPr>
              <a:t>Once the link connection is started, the tables will continuously replicate the data into the dedicated SQL Pool and detect any changes to the source data (INSERTS, UPDATES, and DELETES)</a:t>
            </a:r>
          </a:p>
        </p:txBody>
      </p:sp>
    </p:spTree>
    <p:extLst>
      <p:ext uri="{BB962C8B-B14F-4D97-AF65-F5344CB8AC3E}">
        <p14:creationId xmlns:p14="http://schemas.microsoft.com/office/powerpoint/2010/main" val="37457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ADD7CC7-B70A-E989-1AA7-07F7DCB37D21}"/>
              </a:ext>
              <a:ext uri="{C183D7F6-B498-43B3-948B-1728B52AA6E4}">
                <adec:decorative xmlns:adec="http://schemas.microsoft.com/office/drawing/2017/decorative" val="1"/>
              </a:ext>
            </a:extLst>
          </p:cNvPr>
          <p:cNvSpPr txBox="1"/>
          <p:nvPr/>
        </p:nvSpPr>
        <p:spPr>
          <a:xfrm>
            <a:off x="1059366" y="1929162"/>
            <a:ext cx="10073268" cy="4928838"/>
          </a:xfrm>
          <a:prstGeom prst="round2SameRect">
            <a:avLst>
              <a:gd name="adj1" fmla="val 1961"/>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D2913D6-AD0A-A071-88B2-1512580006C1}"/>
              </a:ext>
            </a:extLst>
          </p:cNvPr>
          <p:cNvSpPr>
            <a:spLocks noGrp="1"/>
          </p:cNvSpPr>
          <p:nvPr>
            <p:ph type="title"/>
          </p:nvPr>
        </p:nvSpPr>
        <p:spPr/>
        <p:txBody>
          <a:bodyPr/>
          <a:lstStyle/>
          <a:p>
            <a:r>
              <a:rPr lang="en-US"/>
              <a:t>Run SQL queries on your replicated data</a:t>
            </a:r>
          </a:p>
        </p:txBody>
      </p:sp>
      <p:sp>
        <p:nvSpPr>
          <p:cNvPr id="6" name="Content Placeholder 2">
            <a:extLst>
              <a:ext uri="{FF2B5EF4-FFF2-40B4-BE49-F238E27FC236}">
                <a16:creationId xmlns:a16="http://schemas.microsoft.com/office/drawing/2014/main" id="{F6E5C656-FDEC-4004-6E26-1D6ECBACA08B}"/>
              </a:ext>
            </a:extLst>
          </p:cNvPr>
          <p:cNvSpPr txBox="1">
            <a:spLocks/>
          </p:cNvSpPr>
          <p:nvPr/>
        </p:nvSpPr>
        <p:spPr>
          <a:xfrm>
            <a:off x="588263" y="1084725"/>
            <a:ext cx="11113742" cy="6155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2000">
                <a:ln w="3175">
                  <a:noFill/>
                </a:ln>
                <a:solidFill>
                  <a:schemeClr val="accent2"/>
                </a:solidFill>
                <a:cs typeface="Segoe UI Semibold"/>
              </a:rPr>
              <a:t>As the data is continuously replicating, you have the ability to run SQL queries on all the tables that have been brought into your dedicated SQL Pool</a:t>
            </a:r>
          </a:p>
        </p:txBody>
      </p:sp>
      <p:pic>
        <p:nvPicPr>
          <p:cNvPr id="5" name="Picture 4" descr="Run SQL queries on your replicated data screenshot">
            <a:extLst>
              <a:ext uri="{FF2B5EF4-FFF2-40B4-BE49-F238E27FC236}">
                <a16:creationId xmlns:a16="http://schemas.microsoft.com/office/drawing/2014/main" id="{5CB2570D-C008-31DE-2629-E26FAEF833DA}"/>
              </a:ext>
            </a:extLst>
          </p:cNvPr>
          <p:cNvPicPr>
            <a:picLocks noChangeAspect="1"/>
          </p:cNvPicPr>
          <p:nvPr/>
        </p:nvPicPr>
        <p:blipFill rotWithShape="1">
          <a:blip r:embed="rId2"/>
          <a:srcRect t="476"/>
          <a:stretch/>
        </p:blipFill>
        <p:spPr>
          <a:xfrm>
            <a:off x="1209362" y="2062479"/>
            <a:ext cx="9773277" cy="4795521"/>
          </a:xfrm>
          <a:prstGeom prst="rect">
            <a:avLst/>
          </a:prstGeom>
        </p:spPr>
      </p:pic>
      <p:sp>
        <p:nvSpPr>
          <p:cNvPr id="7" name="Rectangle 6" descr="Outlined area">
            <a:extLst>
              <a:ext uri="{FF2B5EF4-FFF2-40B4-BE49-F238E27FC236}">
                <a16:creationId xmlns:a16="http://schemas.microsoft.com/office/drawing/2014/main" id="{53A045CC-B5C0-EBAE-2F57-FA43B9344B70}"/>
              </a:ext>
            </a:extLst>
          </p:cNvPr>
          <p:cNvSpPr/>
          <p:nvPr/>
        </p:nvSpPr>
        <p:spPr bwMode="auto">
          <a:xfrm>
            <a:off x="4093629" y="2995844"/>
            <a:ext cx="2000770" cy="828512"/>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Rectangle 8" descr="Outlined area">
            <a:extLst>
              <a:ext uri="{FF2B5EF4-FFF2-40B4-BE49-F238E27FC236}">
                <a16:creationId xmlns:a16="http://schemas.microsoft.com/office/drawing/2014/main" id="{779A1689-2DDB-29AF-82C3-EA8160A4A84F}"/>
              </a:ext>
            </a:extLst>
          </p:cNvPr>
          <p:cNvSpPr/>
          <p:nvPr/>
        </p:nvSpPr>
        <p:spPr bwMode="auto">
          <a:xfrm>
            <a:off x="4093629" y="3824356"/>
            <a:ext cx="2000770" cy="347751"/>
          </a:xfrm>
          <a:prstGeom prst="rect">
            <a:avLst/>
          </a:prstGeom>
          <a:noFill/>
          <a:ln w="285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0578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4696ED0-14BF-4188-96B1-C97203EC4CDF}"/>
              </a:ext>
              <a:ext uri="{C183D7F6-B498-43B3-948B-1728B52AA6E4}">
                <adec:decorative xmlns:adec="http://schemas.microsoft.com/office/drawing/2017/decorative" val="1"/>
              </a:ext>
            </a:extLst>
          </p:cNvPr>
          <p:cNvSpPr txBox="1"/>
          <p:nvPr/>
        </p:nvSpPr>
        <p:spPr>
          <a:xfrm>
            <a:off x="802888" y="1929162"/>
            <a:ext cx="10586224" cy="4928838"/>
          </a:xfrm>
          <a:prstGeom prst="round2SameRect">
            <a:avLst>
              <a:gd name="adj1" fmla="val 1509"/>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D2913D6-AD0A-A071-88B2-1512580006C1}"/>
              </a:ext>
            </a:extLst>
          </p:cNvPr>
          <p:cNvSpPr>
            <a:spLocks noGrp="1"/>
          </p:cNvSpPr>
          <p:nvPr>
            <p:ph type="title"/>
          </p:nvPr>
        </p:nvSpPr>
        <p:spPr/>
        <p:txBody>
          <a:bodyPr/>
          <a:lstStyle/>
          <a:p>
            <a:r>
              <a:rPr lang="en-US"/>
              <a:t>Connect to Power BI for your real-time reporting</a:t>
            </a:r>
          </a:p>
        </p:txBody>
      </p:sp>
      <p:pic>
        <p:nvPicPr>
          <p:cNvPr id="6" name="Picture 5" descr="Connect to Power BI for your real-time reporting screenshot">
            <a:extLst>
              <a:ext uri="{FF2B5EF4-FFF2-40B4-BE49-F238E27FC236}">
                <a16:creationId xmlns:a16="http://schemas.microsoft.com/office/drawing/2014/main" id="{2BA1F3AC-93E6-B4CF-FF7D-AACA2EEF15C0}"/>
              </a:ext>
            </a:extLst>
          </p:cNvPr>
          <p:cNvPicPr>
            <a:picLocks noChangeAspect="1"/>
          </p:cNvPicPr>
          <p:nvPr/>
        </p:nvPicPr>
        <p:blipFill>
          <a:blip r:embed="rId2"/>
          <a:stretch>
            <a:fillRect/>
          </a:stretch>
        </p:blipFill>
        <p:spPr>
          <a:xfrm>
            <a:off x="969123" y="2062478"/>
            <a:ext cx="10253755" cy="4795521"/>
          </a:xfrm>
          <a:prstGeom prst="rect">
            <a:avLst/>
          </a:prstGeom>
        </p:spPr>
      </p:pic>
      <p:sp>
        <p:nvSpPr>
          <p:cNvPr id="10" name="Content Placeholder 2">
            <a:extLst>
              <a:ext uri="{FF2B5EF4-FFF2-40B4-BE49-F238E27FC236}">
                <a16:creationId xmlns:a16="http://schemas.microsoft.com/office/drawing/2014/main" id="{55EDF80B-26AD-4DDD-7207-9196AC0D9A3D}"/>
              </a:ext>
            </a:extLst>
          </p:cNvPr>
          <p:cNvSpPr txBox="1">
            <a:spLocks/>
          </p:cNvSpPr>
          <p:nvPr/>
        </p:nvSpPr>
        <p:spPr>
          <a:xfrm>
            <a:off x="588263" y="1084725"/>
            <a:ext cx="11113742" cy="6155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sz="2000">
                <a:ln w="3175">
                  <a:noFill/>
                </a:ln>
                <a:solidFill>
                  <a:schemeClr val="accent2"/>
                </a:solidFill>
                <a:cs typeface="Segoe UI Semibold"/>
              </a:rPr>
              <a:t>You are able to connect Power BI to your dedicated SQL Pool and create reports and dashboards </a:t>
            </a:r>
            <a:br>
              <a:rPr lang="en-US" sz="2000">
                <a:ln w="3175">
                  <a:noFill/>
                </a:ln>
                <a:solidFill>
                  <a:schemeClr val="accent2"/>
                </a:solidFill>
                <a:cs typeface="Segoe UI Semibold"/>
              </a:rPr>
            </a:br>
            <a:r>
              <a:rPr lang="en-US" sz="2000">
                <a:ln w="3175">
                  <a:noFill/>
                </a:ln>
                <a:solidFill>
                  <a:schemeClr val="accent2"/>
                </a:solidFill>
                <a:cs typeface="Segoe UI Semibold"/>
              </a:rPr>
              <a:t>on your data for reporting and analytical purposes</a:t>
            </a:r>
          </a:p>
        </p:txBody>
      </p:sp>
    </p:spTree>
    <p:extLst>
      <p:ext uri="{BB962C8B-B14F-4D97-AF65-F5344CB8AC3E}">
        <p14:creationId xmlns:p14="http://schemas.microsoft.com/office/powerpoint/2010/main" val="96175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986C37-3CE0-C11E-B43A-3BC23CFE95D0}"/>
              </a:ext>
              <a:ext uri="{C183D7F6-B498-43B3-948B-1728B52AA6E4}">
                <adec:decorative xmlns:adec="http://schemas.microsoft.com/office/drawing/2017/decorative" val="1"/>
              </a:ext>
            </a:extLst>
          </p:cNvPr>
          <p:cNvSpPr txBox="1"/>
          <p:nvPr/>
        </p:nvSpPr>
        <p:spPr>
          <a:xfrm>
            <a:off x="1438507" y="1416206"/>
            <a:ext cx="9314988" cy="5408340"/>
          </a:xfrm>
          <a:prstGeom prst="round2SameRect">
            <a:avLst>
              <a:gd name="adj1" fmla="val 1609"/>
              <a:gd name="adj2" fmla="val 0"/>
            </a:avLst>
          </a:prstGeom>
          <a:solidFill>
            <a:schemeClr val="tx1">
              <a:alpha val="20000"/>
            </a:schemeClr>
          </a:solidFill>
          <a:ln>
            <a:noFill/>
          </a:ln>
          <a:effectLst/>
        </p:spPr>
        <p:txBody>
          <a:bodyPr wrap="square" lIns="91440" tIns="182880" rIns="9144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D2913D6-AD0A-A071-88B2-1512580006C1}"/>
              </a:ext>
            </a:extLst>
          </p:cNvPr>
          <p:cNvSpPr>
            <a:spLocks noGrp="1"/>
          </p:cNvSpPr>
          <p:nvPr>
            <p:ph type="title"/>
          </p:nvPr>
        </p:nvSpPr>
        <p:spPr/>
        <p:txBody>
          <a:bodyPr/>
          <a:lstStyle/>
          <a:p>
            <a:r>
              <a:rPr lang="en-US"/>
              <a:t>Demo: Setting up the link connection</a:t>
            </a:r>
          </a:p>
        </p:txBody>
      </p:sp>
      <p:pic>
        <p:nvPicPr>
          <p:cNvPr id="7" name="Synapse Link for SQL Demo" descr="Demo Video: Setting up the link connection">
            <a:hlinkClick r:id="" action="ppaction://media"/>
            <a:extLst>
              <a:ext uri="{FF2B5EF4-FFF2-40B4-BE49-F238E27FC236}">
                <a16:creationId xmlns:a16="http://schemas.microsoft.com/office/drawing/2014/main" id="{5839C20A-BEE0-5F84-FBA0-92817A04D92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98" t="455" r="2398" b="-1"/>
          <a:stretch/>
        </p:blipFill>
        <p:spPr>
          <a:xfrm>
            <a:off x="1611973" y="1583473"/>
            <a:ext cx="8968054" cy="5274527"/>
          </a:xfrm>
          <a:prstGeom prst="rect">
            <a:avLst/>
          </a:prstGeom>
        </p:spPr>
      </p:pic>
    </p:spTree>
    <p:extLst>
      <p:ext uri="{BB962C8B-B14F-4D97-AF65-F5344CB8AC3E}">
        <p14:creationId xmlns:p14="http://schemas.microsoft.com/office/powerpoint/2010/main" val="24420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6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B936-13D3-E346-70F4-F417B52864B5}"/>
              </a:ext>
            </a:extLst>
          </p:cNvPr>
          <p:cNvSpPr>
            <a:spLocks noGrp="1"/>
          </p:cNvSpPr>
          <p:nvPr>
            <p:ph type="title"/>
          </p:nvPr>
        </p:nvSpPr>
        <p:spPr>
          <a:xfrm>
            <a:off x="584200" y="2875002"/>
            <a:ext cx="5157666" cy="1107996"/>
          </a:xfrm>
        </p:spPr>
        <p:txBody>
          <a:bodyPr/>
          <a:lstStyle/>
          <a:p>
            <a:r>
              <a:rPr lang="en-US">
                <a:ea typeface="+mj-lt"/>
                <a:cs typeface="+mj-lt"/>
              </a:rPr>
              <a:t>Recent feature </a:t>
            </a:r>
            <a:br>
              <a:rPr lang="en-US">
                <a:ea typeface="+mj-lt"/>
                <a:cs typeface="+mj-lt"/>
              </a:rPr>
            </a:br>
            <a:r>
              <a:rPr lang="en-US">
                <a:ea typeface="+mj-lt"/>
                <a:cs typeface="+mj-lt"/>
              </a:rPr>
              <a:t>releases + roadmap</a:t>
            </a:r>
          </a:p>
        </p:txBody>
      </p:sp>
    </p:spTree>
    <p:extLst>
      <p:ext uri="{BB962C8B-B14F-4D97-AF65-F5344CB8AC3E}">
        <p14:creationId xmlns:p14="http://schemas.microsoft.com/office/powerpoint/2010/main" val="203979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p:txBody>
          <a:bodyPr/>
          <a:lstStyle/>
          <a:p>
            <a:r>
              <a:rPr lang="en-US"/>
              <a:t>Azure Synapse Link for SQL: H1 FY23 updates</a:t>
            </a:r>
          </a:p>
        </p:txBody>
      </p:sp>
      <p:sp>
        <p:nvSpPr>
          <p:cNvPr id="109" name="Rectangle 108">
            <a:extLst>
              <a:ext uri="{FF2B5EF4-FFF2-40B4-BE49-F238E27FC236}">
                <a16:creationId xmlns:a16="http://schemas.microsoft.com/office/drawing/2014/main" id="{EB032621-70B0-4F65-9F03-C3D7D21ED98C}"/>
              </a:ext>
              <a:ext uri="{C183D7F6-B498-43B3-948B-1728B52AA6E4}">
                <adec:decorative xmlns:adec="http://schemas.microsoft.com/office/drawing/2017/decorative" val="1"/>
              </a:ext>
            </a:extLst>
          </p:cNvPr>
          <p:cNvSpPr/>
          <p:nvPr/>
        </p:nvSpPr>
        <p:spPr bwMode="auto">
          <a:xfrm>
            <a:off x="584742" y="2264031"/>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Four cores are now supported in a single node for improved cost optimization</a:t>
            </a: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673886C-8FBF-4EE1-9E5E-8D521E181F21}"/>
              </a:ext>
              <a:ext uri="{C183D7F6-B498-43B3-948B-1728B52AA6E4}">
                <adec:decorative xmlns:adec="http://schemas.microsoft.com/office/drawing/2017/decorative" val="1"/>
              </a:ext>
            </a:extLst>
          </p:cNvPr>
          <p:cNvSpPr/>
          <p:nvPr/>
        </p:nvSpPr>
        <p:spPr bwMode="auto">
          <a:xfrm>
            <a:off x="584742" y="1520618"/>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solidFill>
                  <a:srgbClr val="50E6FF"/>
                </a:solidFill>
                <a:latin typeface="Segoe UI"/>
                <a:cs typeface="Segoe UI" pitchFamily="34" charset="0"/>
              </a:rPr>
              <a:t>Single node cluster support</a:t>
            </a:r>
          </a:p>
        </p:txBody>
      </p:sp>
      <p:sp>
        <p:nvSpPr>
          <p:cNvPr id="10" name="Rectangle 9">
            <a:extLst>
              <a:ext uri="{FF2B5EF4-FFF2-40B4-BE49-F238E27FC236}">
                <a16:creationId xmlns:a16="http://schemas.microsoft.com/office/drawing/2014/main" id="{A5080DE2-C4B5-4FAC-A8C9-B3AA67E66CF3}"/>
              </a:ext>
              <a:ext uri="{C183D7F6-B498-43B3-948B-1728B52AA6E4}">
                <adec:decorative xmlns:adec="http://schemas.microsoft.com/office/drawing/2017/decorative" val="1"/>
              </a:ext>
            </a:extLst>
          </p:cNvPr>
          <p:cNvSpPr/>
          <p:nvPr/>
        </p:nvSpPr>
        <p:spPr bwMode="auto">
          <a:xfrm>
            <a:off x="584742" y="4696813"/>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Ability to schedule frequency of syncs up to 60 minutes apart</a:t>
            </a:r>
          </a:p>
        </p:txBody>
      </p:sp>
      <p:sp>
        <p:nvSpPr>
          <p:cNvPr id="14" name="Rectangle 13">
            <a:extLst>
              <a:ext uri="{FF2B5EF4-FFF2-40B4-BE49-F238E27FC236}">
                <a16:creationId xmlns:a16="http://schemas.microsoft.com/office/drawing/2014/main" id="{685DF95F-8ADE-4C3A-99CD-AF4F0FFF8BA9}"/>
              </a:ext>
              <a:ext uri="{C183D7F6-B498-43B3-948B-1728B52AA6E4}">
                <adec:decorative xmlns:adec="http://schemas.microsoft.com/office/drawing/2017/decorative" val="1"/>
              </a:ext>
            </a:extLst>
          </p:cNvPr>
          <p:cNvSpPr/>
          <p:nvPr/>
        </p:nvSpPr>
        <p:spPr bwMode="auto">
          <a:xfrm>
            <a:off x="584742" y="3953400"/>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solidFill>
                  <a:srgbClr val="50E6FF"/>
                </a:solidFill>
                <a:latin typeface="Segoe UI"/>
                <a:cs typeface="Segoe UI" pitchFamily="34" charset="0"/>
              </a:rPr>
              <a:t>User defined latency </a:t>
            </a:r>
          </a:p>
        </p:txBody>
      </p:sp>
      <p:sp>
        <p:nvSpPr>
          <p:cNvPr id="5" name="Rectangle 4">
            <a:extLst>
              <a:ext uri="{FF2B5EF4-FFF2-40B4-BE49-F238E27FC236}">
                <a16:creationId xmlns:a16="http://schemas.microsoft.com/office/drawing/2014/main" id="{A035028E-438A-0C98-EA45-C4F7CAC37357}"/>
              </a:ext>
              <a:ext uri="{C183D7F6-B498-43B3-948B-1728B52AA6E4}">
                <adec:decorative xmlns:adec="http://schemas.microsoft.com/office/drawing/2017/decorative" val="1"/>
              </a:ext>
            </a:extLst>
          </p:cNvPr>
          <p:cNvSpPr/>
          <p:nvPr/>
        </p:nvSpPr>
        <p:spPr bwMode="auto">
          <a:xfrm>
            <a:off x="584742" y="6262558"/>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solidFill>
                  <a:schemeClr val="accent1">
                    <a:lumMod val="60000"/>
                    <a:lumOff val="40000"/>
                  </a:schemeClr>
                </a:solidFill>
                <a:effectLst/>
                <a:uLnTx/>
                <a:uFillTx/>
                <a:latin typeface="Segoe UI"/>
                <a:ea typeface="Segoe UI" pitchFamily="34" charset="0"/>
                <a:cs typeface="Segoe UI" pitchFamily="34" charset="0"/>
              </a:rPr>
              <a:t>Previous updates</a:t>
            </a:r>
          </a:p>
        </p:txBody>
      </p:sp>
      <p:sp>
        <p:nvSpPr>
          <p:cNvPr id="9" name="Freeform: Shape 8">
            <a:extLst>
              <a:ext uri="{FF2B5EF4-FFF2-40B4-BE49-F238E27FC236}">
                <a16:creationId xmlns:a16="http://schemas.microsoft.com/office/drawing/2014/main" id="{C13C8F48-8143-B568-C205-CAA7E184DEFB}"/>
              </a:ext>
              <a:ext uri="{C183D7F6-B498-43B3-948B-1728B52AA6E4}">
                <adec:decorative xmlns:adec="http://schemas.microsoft.com/office/drawing/2017/decorative" val="1"/>
              </a:ext>
            </a:extLst>
          </p:cNvPr>
          <p:cNvSpPr/>
          <p:nvPr/>
        </p:nvSpPr>
        <p:spPr bwMode="auto">
          <a:xfrm>
            <a:off x="356839" y="1260088"/>
            <a:ext cx="2798956" cy="5620214"/>
          </a:xfrm>
          <a:custGeom>
            <a:avLst/>
            <a:gdLst>
              <a:gd name="connsiteX0" fmla="*/ 0 w 2798956"/>
              <a:gd name="connsiteY0" fmla="*/ 5597912 h 5620214"/>
              <a:gd name="connsiteX1" fmla="*/ 0 w 2798956"/>
              <a:gd name="connsiteY1" fmla="*/ 0 h 5620214"/>
              <a:gd name="connsiteX2" fmla="*/ 2798956 w 2798956"/>
              <a:gd name="connsiteY2" fmla="*/ 0 h 5620214"/>
              <a:gd name="connsiteX3" fmla="*/ 2798956 w 2798956"/>
              <a:gd name="connsiteY3" fmla="*/ 5620214 h 5620214"/>
            </a:gdLst>
            <a:ahLst/>
            <a:cxnLst>
              <a:cxn ang="0">
                <a:pos x="connsiteX0" y="connsiteY0"/>
              </a:cxn>
              <a:cxn ang="0">
                <a:pos x="connsiteX1" y="connsiteY1"/>
              </a:cxn>
              <a:cxn ang="0">
                <a:pos x="connsiteX2" y="connsiteY2"/>
              </a:cxn>
              <a:cxn ang="0">
                <a:pos x="connsiteX3" y="connsiteY3"/>
              </a:cxn>
            </a:cxnLst>
            <a:rect l="l" t="t" r="r" b="b"/>
            <a:pathLst>
              <a:path w="2798956" h="5620214">
                <a:moveTo>
                  <a:pt x="0" y="5597912"/>
                </a:moveTo>
                <a:lnTo>
                  <a:pt x="0" y="0"/>
                </a:lnTo>
                <a:lnTo>
                  <a:pt x="2798956" y="0"/>
                </a:lnTo>
                <a:lnTo>
                  <a:pt x="2798956" y="5620214"/>
                </a:lnTo>
              </a:path>
            </a:pathLst>
          </a:custGeom>
          <a:noFill/>
          <a:ln w="28575" cap="rnd">
            <a:gradFill>
              <a:gsLst>
                <a:gs pos="0">
                  <a:schemeClr val="accent2"/>
                </a:gs>
                <a:gs pos="74000">
                  <a:srgbClr val="0090A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 name="Rectangle 17">
            <a:extLst>
              <a:ext uri="{FF2B5EF4-FFF2-40B4-BE49-F238E27FC236}">
                <a16:creationId xmlns:a16="http://schemas.microsoft.com/office/drawing/2014/main" id="{B872AB0D-95F5-141B-63E6-609F3A7549A7}"/>
              </a:ext>
              <a:ext uri="{C183D7F6-B498-43B3-948B-1728B52AA6E4}">
                <adec:decorative xmlns:adec="http://schemas.microsoft.com/office/drawing/2017/decorative" val="1"/>
              </a:ext>
            </a:extLst>
          </p:cNvPr>
          <p:cNvSpPr/>
          <p:nvPr/>
        </p:nvSpPr>
        <p:spPr bwMode="auto">
          <a:xfrm>
            <a:off x="9308123" y="2712534"/>
            <a:ext cx="2343150" cy="1669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 fidelity for datetime2 and time data types</a:t>
            </a:r>
          </a:p>
        </p:txBody>
      </p:sp>
      <p:sp>
        <p:nvSpPr>
          <p:cNvPr id="19" name="Rectangle 18">
            <a:extLst>
              <a:ext uri="{FF2B5EF4-FFF2-40B4-BE49-F238E27FC236}">
                <a16:creationId xmlns:a16="http://schemas.microsoft.com/office/drawing/2014/main" id="{8B4A04BC-2ADC-A133-52FA-9540D5F9B3A1}"/>
              </a:ext>
              <a:ext uri="{C183D7F6-B498-43B3-948B-1728B52AA6E4}">
                <adec:decorative xmlns:adec="http://schemas.microsoft.com/office/drawing/2017/decorative" val="1"/>
              </a:ext>
            </a:extLst>
          </p:cNvPr>
          <p:cNvSpPr/>
          <p:nvPr/>
        </p:nvSpPr>
        <p:spPr bwMode="auto">
          <a:xfrm>
            <a:off x="9308123" y="3700351"/>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solidFill>
                  <a:schemeClr val="accent1">
                    <a:lumMod val="60000"/>
                    <a:lumOff val="40000"/>
                  </a:schemeClr>
                </a:solidFill>
                <a:effectLst/>
                <a:uLnTx/>
                <a:uFillTx/>
                <a:latin typeface="Segoe UI"/>
                <a:ea typeface="Segoe UI" pitchFamily="34" charset="0"/>
                <a:cs typeface="Segoe UI" pitchFamily="34" charset="0"/>
              </a:rPr>
              <a:t>Live (SS22)</a:t>
            </a:r>
          </a:p>
        </p:txBody>
      </p:sp>
      <p:sp>
        <p:nvSpPr>
          <p:cNvPr id="102" name="Rectangle 101">
            <a:extLst>
              <a:ext uri="{FF2B5EF4-FFF2-40B4-BE49-F238E27FC236}">
                <a16:creationId xmlns:a16="http://schemas.microsoft.com/office/drawing/2014/main" id="{E135CB43-C135-4575-40C6-AF0AACC2D127}"/>
              </a:ext>
              <a:ext uri="{C183D7F6-B498-43B3-948B-1728B52AA6E4}">
                <adec:decorative xmlns:adec="http://schemas.microsoft.com/office/drawing/2017/decorative" val="1"/>
              </a:ext>
            </a:extLst>
          </p:cNvPr>
          <p:cNvSpPr/>
          <p:nvPr/>
        </p:nvSpPr>
        <p:spPr bwMode="auto">
          <a:xfrm>
            <a:off x="9479358" y="2057304"/>
            <a:ext cx="2000680" cy="557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type support</a:t>
            </a:r>
          </a:p>
        </p:txBody>
      </p:sp>
      <p:cxnSp>
        <p:nvCxnSpPr>
          <p:cNvPr id="103" name="Straight Connector 102">
            <a:extLst>
              <a:ext uri="{FF2B5EF4-FFF2-40B4-BE49-F238E27FC236}">
                <a16:creationId xmlns:a16="http://schemas.microsoft.com/office/drawing/2014/main" id="{482E6071-BBD7-9A9E-EE62-18B318009CAA}"/>
              </a:ext>
              <a:ext uri="{C183D7F6-B498-43B3-948B-1728B52AA6E4}">
                <adec:decorative xmlns:adec="http://schemas.microsoft.com/office/drawing/2017/decorative" val="1"/>
              </a:ext>
            </a:extLst>
          </p:cNvPr>
          <p:cNvCxnSpPr>
            <a:cxnSpLocks/>
          </p:cNvCxnSpPr>
          <p:nvPr/>
        </p:nvCxnSpPr>
        <p:spPr>
          <a:xfrm>
            <a:off x="9336698" y="2654369"/>
            <a:ext cx="2286000"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sp>
        <p:nvSpPr>
          <p:cNvPr id="104" name="Oval 103">
            <a:extLst>
              <a:ext uri="{FF2B5EF4-FFF2-40B4-BE49-F238E27FC236}">
                <a16:creationId xmlns:a16="http://schemas.microsoft.com/office/drawing/2014/main" id="{A72FA5EC-F120-9DB7-B900-262F7710C98D}"/>
              </a:ext>
              <a:ext uri="{C183D7F6-B498-43B3-948B-1728B52AA6E4}">
                <adec:decorative xmlns:adec="http://schemas.microsoft.com/office/drawing/2017/decorative" val="1"/>
              </a:ext>
            </a:extLst>
          </p:cNvPr>
          <p:cNvSpPr/>
          <p:nvPr/>
        </p:nvSpPr>
        <p:spPr bwMode="auto">
          <a:xfrm>
            <a:off x="10102844" y="1266788"/>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05" name="code samples">
            <a:extLst>
              <a:ext uri="{FF2B5EF4-FFF2-40B4-BE49-F238E27FC236}">
                <a16:creationId xmlns:a16="http://schemas.microsoft.com/office/drawing/2014/main" id="{7925D3B0-6954-2E7A-EC60-0D5BD04B70F6}"/>
              </a:ext>
              <a:ext uri="{C183D7F6-B498-43B3-948B-1728B52AA6E4}">
                <adec:decorative xmlns:adec="http://schemas.microsoft.com/office/drawing/2017/decorative" val="1"/>
              </a:ext>
            </a:extLst>
          </p:cNvPr>
          <p:cNvGrpSpPr/>
          <p:nvPr/>
        </p:nvGrpSpPr>
        <p:grpSpPr>
          <a:xfrm>
            <a:off x="10200588" y="1364545"/>
            <a:ext cx="558221" cy="558221"/>
            <a:chOff x="2518439" y="3861516"/>
            <a:chExt cx="558221" cy="558221"/>
          </a:xfrm>
        </p:grpSpPr>
        <p:sp>
          <p:nvSpPr>
            <p:cNvPr id="106" name="Freeform: Shape 105">
              <a:extLst>
                <a:ext uri="{FF2B5EF4-FFF2-40B4-BE49-F238E27FC236}">
                  <a16:creationId xmlns:a16="http://schemas.microsoft.com/office/drawing/2014/main" id="{3702226E-F208-5B06-3231-574C6BE17748}"/>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D9EAB3E-F749-D6A3-D900-3F60011306EB}"/>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135A4D2-7B42-3B66-9ED5-8370B4ABB5D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161F072-8CDF-DFA5-62A3-AEF7A116E781}"/>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C7A1B29-E898-E877-3EB1-1F374947C616}"/>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D5E0D44C-B645-5EEC-C5A9-725495358DB0}"/>
              </a:ext>
              <a:ext uri="{C183D7F6-B498-43B3-948B-1728B52AA6E4}">
                <adec:decorative xmlns:adec="http://schemas.microsoft.com/office/drawing/2017/decorative" val="1"/>
              </a:ext>
            </a:extLst>
          </p:cNvPr>
          <p:cNvSpPr/>
          <p:nvPr/>
        </p:nvSpPr>
        <p:spPr bwMode="auto">
          <a:xfrm>
            <a:off x="3590179" y="2712534"/>
            <a:ext cx="2343150" cy="1669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Enable less-privileged setup </a:t>
            </a:r>
            <a:r>
              <a:rPr lang="en-US" sz="1600">
                <a:gradFill>
                  <a:gsLst>
                    <a:gs pos="0">
                      <a:srgbClr val="FFFFFF"/>
                    </a:gs>
                    <a:gs pos="100000">
                      <a:srgbClr val="FFFFFF"/>
                    </a:gs>
                  </a:gsLst>
                  <a:lin ang="5400000" scaled="0"/>
                </a:gradFill>
                <a:latin typeface="Segoe UI"/>
                <a:ea typeface="Segoe UI" pitchFamily="34" charset="0"/>
                <a:cs typeface="Segoe UI" pitchFamily="34" charset="0"/>
              </a:rPr>
              <a:t>by removing</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db_owner</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requirement</a:t>
            </a:r>
          </a:p>
        </p:txBody>
      </p:sp>
      <p:sp>
        <p:nvSpPr>
          <p:cNvPr id="8" name="Rectangle 7">
            <a:extLst>
              <a:ext uri="{FF2B5EF4-FFF2-40B4-BE49-F238E27FC236}">
                <a16:creationId xmlns:a16="http://schemas.microsoft.com/office/drawing/2014/main" id="{5AA46225-F560-93A7-2211-FF25A86046C2}"/>
              </a:ext>
              <a:ext uri="{C183D7F6-B498-43B3-948B-1728B52AA6E4}">
                <adec:decorative xmlns:adec="http://schemas.microsoft.com/office/drawing/2017/decorative" val="1"/>
              </a:ext>
            </a:extLst>
          </p:cNvPr>
          <p:cNvSpPr/>
          <p:nvPr/>
        </p:nvSpPr>
        <p:spPr bwMode="auto">
          <a:xfrm>
            <a:off x="3590179" y="3700351"/>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solidFill>
                  <a:schemeClr val="accent1">
                    <a:lumMod val="60000"/>
                    <a:lumOff val="40000"/>
                  </a:schemeClr>
                </a:solidFill>
                <a:effectLst/>
                <a:uLnTx/>
                <a:uFillTx/>
                <a:latin typeface="Segoe UI"/>
                <a:ea typeface="Segoe UI" pitchFamily="34" charset="0"/>
                <a:cs typeface="Segoe UI" pitchFamily="34" charset="0"/>
              </a:rPr>
              <a:t>Live (SS22)</a:t>
            </a:r>
          </a:p>
        </p:txBody>
      </p:sp>
      <p:sp>
        <p:nvSpPr>
          <p:cNvPr id="6" name="Rectangle 5">
            <a:extLst>
              <a:ext uri="{FF2B5EF4-FFF2-40B4-BE49-F238E27FC236}">
                <a16:creationId xmlns:a16="http://schemas.microsoft.com/office/drawing/2014/main" id="{3B40C6F5-E449-3B34-96EC-24127DE41734}"/>
              </a:ext>
              <a:ext uri="{C183D7F6-B498-43B3-948B-1728B52AA6E4}">
                <adec:decorative xmlns:adec="http://schemas.microsoft.com/office/drawing/2017/decorative" val="1"/>
              </a:ext>
            </a:extLst>
          </p:cNvPr>
          <p:cNvSpPr/>
          <p:nvPr/>
        </p:nvSpPr>
        <p:spPr bwMode="auto">
          <a:xfrm>
            <a:off x="3590179" y="4880733"/>
            <a:ext cx="2343150" cy="1295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Segoe UI"/>
              </a:rPr>
              <a:t>VNET support</a:t>
            </a:r>
          </a:p>
        </p:txBody>
      </p:sp>
      <p:sp>
        <p:nvSpPr>
          <p:cNvPr id="25" name="Rectangle 24">
            <a:extLst>
              <a:ext uri="{FF2B5EF4-FFF2-40B4-BE49-F238E27FC236}">
                <a16:creationId xmlns:a16="http://schemas.microsoft.com/office/drawing/2014/main" id="{2F8C907F-D156-86EA-8CCF-902CBBF59837}"/>
              </a:ext>
              <a:ext uri="{C183D7F6-B498-43B3-948B-1728B52AA6E4}">
                <adec:decorative xmlns:adec="http://schemas.microsoft.com/office/drawing/2017/decorative" val="1"/>
              </a:ext>
            </a:extLst>
          </p:cNvPr>
          <p:cNvSpPr/>
          <p:nvPr/>
        </p:nvSpPr>
        <p:spPr bwMode="auto">
          <a:xfrm>
            <a:off x="3590179" y="5334482"/>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400" b="1" i="1">
                <a:solidFill>
                  <a:schemeClr val="accent1">
                    <a:lumMod val="60000"/>
                    <a:lumOff val="40000"/>
                  </a:schemeClr>
                </a:solidFill>
                <a:latin typeface="Segoe UI"/>
                <a:cs typeface="Segoe UI"/>
              </a:rPr>
              <a:t>Live</a:t>
            </a:r>
            <a:endParaRPr lang="en-US">
              <a:solidFill>
                <a:schemeClr val="accent1">
                  <a:lumMod val="60000"/>
                  <a:lumOff val="40000"/>
                </a:schemeClr>
              </a:solidFill>
            </a:endParaRPr>
          </a:p>
        </p:txBody>
      </p:sp>
      <p:sp>
        <p:nvSpPr>
          <p:cNvPr id="69" name="Rectangle 68">
            <a:extLst>
              <a:ext uri="{FF2B5EF4-FFF2-40B4-BE49-F238E27FC236}">
                <a16:creationId xmlns:a16="http://schemas.microsoft.com/office/drawing/2014/main" id="{4DA7C27C-9D2C-8951-B762-3DEC6BE531CD}"/>
              </a:ext>
              <a:ext uri="{C183D7F6-B498-43B3-948B-1728B52AA6E4}">
                <adec:decorative xmlns:adec="http://schemas.microsoft.com/office/drawing/2017/decorative" val="1"/>
              </a:ext>
            </a:extLst>
          </p:cNvPr>
          <p:cNvSpPr/>
          <p:nvPr/>
        </p:nvSpPr>
        <p:spPr bwMode="auto">
          <a:xfrm>
            <a:off x="3829178" y="2059197"/>
            <a:ext cx="18651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50E6FF"/>
                </a:solidFill>
                <a:latin typeface="Segoe UI"/>
                <a:ea typeface="Segoe UI" pitchFamily="34" charset="0"/>
                <a:cs typeface="Segoe UI" pitchFamily="34" charset="0"/>
              </a:rPr>
              <a:t>Security</a:t>
            </a:r>
            <a:endPar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397BEF72-F198-B9A3-943F-69F69588208F}"/>
              </a:ext>
              <a:ext uri="{C183D7F6-B498-43B3-948B-1728B52AA6E4}">
                <adec:decorative xmlns:adec="http://schemas.microsoft.com/office/drawing/2017/decorative" val="1"/>
              </a:ext>
            </a:extLst>
          </p:cNvPr>
          <p:cNvCxnSpPr>
            <a:cxnSpLocks/>
          </p:cNvCxnSpPr>
          <p:nvPr/>
        </p:nvCxnSpPr>
        <p:spPr>
          <a:xfrm>
            <a:off x="3618754" y="2654369"/>
            <a:ext cx="2286000"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sp>
        <p:nvSpPr>
          <p:cNvPr id="71" name="Oval 70">
            <a:extLst>
              <a:ext uri="{FF2B5EF4-FFF2-40B4-BE49-F238E27FC236}">
                <a16:creationId xmlns:a16="http://schemas.microsoft.com/office/drawing/2014/main" id="{9A367879-AF2B-2385-7C12-1286A9317B42}"/>
              </a:ext>
              <a:ext uri="{C183D7F6-B498-43B3-948B-1728B52AA6E4}">
                <adec:decorative xmlns:adec="http://schemas.microsoft.com/office/drawing/2017/decorative" val="1"/>
              </a:ext>
            </a:extLst>
          </p:cNvPr>
          <p:cNvSpPr/>
          <p:nvPr/>
        </p:nvSpPr>
        <p:spPr bwMode="auto">
          <a:xfrm>
            <a:off x="4384900" y="1266788"/>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72" name="shield 4">
            <a:extLst>
              <a:ext uri="{FF2B5EF4-FFF2-40B4-BE49-F238E27FC236}">
                <a16:creationId xmlns:a16="http://schemas.microsoft.com/office/drawing/2014/main" id="{D0F362F2-D458-7617-8DE3-4EA750BCA2AE}"/>
              </a:ext>
              <a:ext uri="{C183D7F6-B498-43B3-948B-1728B52AA6E4}">
                <adec:decorative xmlns:adec="http://schemas.microsoft.com/office/drawing/2017/decorative" val="1"/>
              </a:ext>
            </a:extLst>
          </p:cNvPr>
          <p:cNvGrpSpPr>
            <a:grpSpLocks noChangeAspect="1"/>
          </p:cNvGrpSpPr>
          <p:nvPr/>
        </p:nvGrpSpPr>
        <p:grpSpPr bwMode="auto">
          <a:xfrm>
            <a:off x="4526010" y="1408705"/>
            <a:ext cx="471488" cy="469900"/>
            <a:chOff x="2224" y="3045"/>
            <a:chExt cx="297" cy="296"/>
          </a:xfrm>
        </p:grpSpPr>
        <p:sp>
          <p:nvSpPr>
            <p:cNvPr id="73" name="AutoShape 124">
              <a:extLst>
                <a:ext uri="{FF2B5EF4-FFF2-40B4-BE49-F238E27FC236}">
                  <a16:creationId xmlns:a16="http://schemas.microsoft.com/office/drawing/2014/main" id="{EF016F82-B8FC-6963-BB7D-611BCCEB7C32}"/>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27">
              <a:extLst>
                <a:ext uri="{FF2B5EF4-FFF2-40B4-BE49-F238E27FC236}">
                  <a16:creationId xmlns:a16="http://schemas.microsoft.com/office/drawing/2014/main" id="{9C095C19-2E8D-844C-6EE0-0CE7BCFBF3C3}"/>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8">
              <a:extLst>
                <a:ext uri="{FF2B5EF4-FFF2-40B4-BE49-F238E27FC236}">
                  <a16:creationId xmlns:a16="http://schemas.microsoft.com/office/drawing/2014/main" id="{F20558B3-0495-EEAB-9DC5-CDE524F87711}"/>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9">
              <a:extLst>
                <a:ext uri="{FF2B5EF4-FFF2-40B4-BE49-F238E27FC236}">
                  <a16:creationId xmlns:a16="http://schemas.microsoft.com/office/drawing/2014/main" id="{9252DF74-D127-17EC-B446-D82F030621F5}"/>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21" name="Straight Connector 120">
            <a:extLst>
              <a:ext uri="{FF2B5EF4-FFF2-40B4-BE49-F238E27FC236}">
                <a16:creationId xmlns:a16="http://schemas.microsoft.com/office/drawing/2014/main" id="{E7F0B40D-CC3B-26EC-F1A7-236BD3AF267E}"/>
              </a:ext>
              <a:ext uri="{C183D7F6-B498-43B3-948B-1728B52AA6E4}">
                <adec:decorative xmlns:adec="http://schemas.microsoft.com/office/drawing/2017/decorative" val="1"/>
              </a:ext>
            </a:extLst>
          </p:cNvPr>
          <p:cNvCxnSpPr>
            <a:cxnSpLocks/>
          </p:cNvCxnSpPr>
          <p:nvPr/>
        </p:nvCxnSpPr>
        <p:spPr>
          <a:xfrm>
            <a:off x="3618754" y="4695042"/>
            <a:ext cx="2286000" cy="0"/>
          </a:xfrm>
          <a:prstGeom prst="line">
            <a:avLst/>
          </a:prstGeom>
          <a:noFill/>
          <a:ln w="12700" cap="rnd" cmpd="sng" algn="ctr">
            <a:solidFill>
              <a:schemeClr val="tx1">
                <a:alpha val="20000"/>
              </a:schemeClr>
            </a:solidFill>
            <a:prstDash val="solid"/>
            <a:headEnd type="none" w="med" len="med"/>
            <a:tailEnd type="none" w="med" len="med"/>
          </a:ln>
          <a:effectLst/>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CF58F7DB-A056-43F3-8A8F-A4EA51AB22B2}"/>
              </a:ext>
              <a:ext uri="{C183D7F6-B498-43B3-948B-1728B52AA6E4}">
                <adec:decorative xmlns:adec="http://schemas.microsoft.com/office/drawing/2017/decorative" val="1"/>
              </a:ext>
            </a:extLst>
          </p:cNvPr>
          <p:cNvSpPr/>
          <p:nvPr/>
        </p:nvSpPr>
        <p:spPr bwMode="auto">
          <a:xfrm>
            <a:off x="6449151" y="2712534"/>
            <a:ext cx="2343150" cy="166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Ability to create dedicated SQL pools from within Synapse Link experience</a:t>
            </a:r>
          </a:p>
        </p:txBody>
      </p:sp>
      <p:sp>
        <p:nvSpPr>
          <p:cNvPr id="12" name="Rectangle 11">
            <a:extLst>
              <a:ext uri="{FF2B5EF4-FFF2-40B4-BE49-F238E27FC236}">
                <a16:creationId xmlns:a16="http://schemas.microsoft.com/office/drawing/2014/main" id="{C2A4B7CC-690F-9463-ED5F-4952771366C6}"/>
              </a:ext>
              <a:ext uri="{C183D7F6-B498-43B3-948B-1728B52AA6E4}">
                <adec:decorative xmlns:adec="http://schemas.microsoft.com/office/drawing/2017/decorative" val="1"/>
              </a:ext>
            </a:extLst>
          </p:cNvPr>
          <p:cNvSpPr/>
          <p:nvPr/>
        </p:nvSpPr>
        <p:spPr bwMode="auto">
          <a:xfrm>
            <a:off x="6449151" y="3931098"/>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solidFill>
                  <a:schemeClr val="accent1">
                    <a:lumMod val="60000"/>
                    <a:lumOff val="40000"/>
                  </a:schemeClr>
                </a:solidFill>
                <a:effectLst/>
                <a:uLnTx/>
                <a:uFillTx/>
                <a:latin typeface="Segoe UI"/>
                <a:ea typeface="Segoe UI" pitchFamily="34" charset="0"/>
                <a:cs typeface="Segoe UI" pitchFamily="34" charset="0"/>
              </a:rPr>
              <a:t>Live</a:t>
            </a:r>
          </a:p>
        </p:txBody>
      </p:sp>
      <p:sp>
        <p:nvSpPr>
          <p:cNvPr id="27" name="Rectangle 26">
            <a:extLst>
              <a:ext uri="{FF2B5EF4-FFF2-40B4-BE49-F238E27FC236}">
                <a16:creationId xmlns:a16="http://schemas.microsoft.com/office/drawing/2014/main" id="{DD2D0C80-B365-8DAB-C999-8C8CD672BE1F}"/>
              </a:ext>
              <a:ext uri="{C183D7F6-B498-43B3-948B-1728B52AA6E4}">
                <adec:decorative xmlns:adec="http://schemas.microsoft.com/office/drawing/2017/decorative" val="1"/>
              </a:ext>
            </a:extLst>
          </p:cNvPr>
          <p:cNvSpPr/>
          <p:nvPr/>
        </p:nvSpPr>
        <p:spPr bwMode="auto">
          <a:xfrm>
            <a:off x="6449151" y="4880733"/>
            <a:ext cx="2343150" cy="1295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Segoe UI"/>
              </a:rPr>
              <a:t>Remove requirement to start from a new Synapse workspace</a:t>
            </a:r>
          </a:p>
        </p:txBody>
      </p:sp>
      <p:sp>
        <p:nvSpPr>
          <p:cNvPr id="28" name="Rectangle 27">
            <a:extLst>
              <a:ext uri="{FF2B5EF4-FFF2-40B4-BE49-F238E27FC236}">
                <a16:creationId xmlns:a16="http://schemas.microsoft.com/office/drawing/2014/main" id="{2ED5DB17-6155-51EF-2A1D-EBC2623A1CED}"/>
              </a:ext>
              <a:ext uri="{C183D7F6-B498-43B3-948B-1728B52AA6E4}">
                <adec:decorative xmlns:adec="http://schemas.microsoft.com/office/drawing/2017/decorative" val="1"/>
              </a:ext>
            </a:extLst>
          </p:cNvPr>
          <p:cNvSpPr/>
          <p:nvPr/>
        </p:nvSpPr>
        <p:spPr bwMode="auto">
          <a:xfrm>
            <a:off x="6449151" y="5798463"/>
            <a:ext cx="2343150"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400" b="1" i="1">
                <a:solidFill>
                  <a:schemeClr val="accent1">
                    <a:lumMod val="60000"/>
                    <a:lumOff val="40000"/>
                  </a:schemeClr>
                </a:solidFill>
                <a:latin typeface="Segoe UI"/>
                <a:cs typeface="Segoe UI"/>
              </a:rPr>
              <a:t>Live</a:t>
            </a:r>
            <a:endParaRPr lang="en-US">
              <a:solidFill>
                <a:schemeClr val="accent1">
                  <a:lumMod val="60000"/>
                  <a:lumOff val="40000"/>
                </a:schemeClr>
              </a:solidFill>
            </a:endParaRPr>
          </a:p>
        </p:txBody>
      </p:sp>
      <p:sp>
        <p:nvSpPr>
          <p:cNvPr id="78" name="Rectangle 77">
            <a:extLst>
              <a:ext uri="{FF2B5EF4-FFF2-40B4-BE49-F238E27FC236}">
                <a16:creationId xmlns:a16="http://schemas.microsoft.com/office/drawing/2014/main" id="{1D05B2ED-5B7B-CF6C-804C-BA0B18AB7EB2}"/>
              </a:ext>
              <a:ext uri="{C183D7F6-B498-43B3-948B-1728B52AA6E4}">
                <adec:decorative xmlns:adec="http://schemas.microsoft.com/office/drawing/2017/decorative" val="1"/>
              </a:ext>
            </a:extLst>
          </p:cNvPr>
          <p:cNvSpPr/>
          <p:nvPr/>
        </p:nvSpPr>
        <p:spPr bwMode="auto">
          <a:xfrm>
            <a:off x="6688150" y="2059197"/>
            <a:ext cx="18651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50E6FF"/>
                </a:solidFill>
                <a:latin typeface="Segoe UI"/>
                <a:ea typeface="Segoe UI" pitchFamily="34" charset="0"/>
                <a:cs typeface="Segoe UI" pitchFamily="34" charset="0"/>
              </a:rPr>
              <a:t>UX improvement</a:t>
            </a:r>
            <a:endPar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DCA434DE-A66A-0B9B-AFCC-6F46847CE30F}"/>
              </a:ext>
              <a:ext uri="{C183D7F6-B498-43B3-948B-1728B52AA6E4}">
                <adec:decorative xmlns:adec="http://schemas.microsoft.com/office/drawing/2017/decorative" val="1"/>
              </a:ext>
            </a:extLst>
          </p:cNvPr>
          <p:cNvCxnSpPr>
            <a:cxnSpLocks/>
          </p:cNvCxnSpPr>
          <p:nvPr/>
        </p:nvCxnSpPr>
        <p:spPr>
          <a:xfrm>
            <a:off x="6477726" y="2654369"/>
            <a:ext cx="2286000"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sp>
        <p:nvSpPr>
          <p:cNvPr id="80" name="Oval 79">
            <a:extLst>
              <a:ext uri="{FF2B5EF4-FFF2-40B4-BE49-F238E27FC236}">
                <a16:creationId xmlns:a16="http://schemas.microsoft.com/office/drawing/2014/main" id="{9E7880BC-B171-39A9-75CC-8242DDC6F805}"/>
              </a:ext>
              <a:ext uri="{C183D7F6-B498-43B3-948B-1728B52AA6E4}">
                <adec:decorative xmlns:adec="http://schemas.microsoft.com/office/drawing/2017/decorative" val="1"/>
              </a:ext>
            </a:extLst>
          </p:cNvPr>
          <p:cNvSpPr/>
          <p:nvPr/>
        </p:nvSpPr>
        <p:spPr bwMode="auto">
          <a:xfrm>
            <a:off x="7243872" y="1266788"/>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81" name="laptop">
            <a:extLst>
              <a:ext uri="{FF2B5EF4-FFF2-40B4-BE49-F238E27FC236}">
                <a16:creationId xmlns:a16="http://schemas.microsoft.com/office/drawing/2014/main" id="{956D4DE5-64B5-309A-A63E-5C71B7B36B4E}"/>
              </a:ext>
              <a:ext uri="{C183D7F6-B498-43B3-948B-1728B52AA6E4}">
                <adec:decorative xmlns:adec="http://schemas.microsoft.com/office/drawing/2017/decorative" val="1"/>
              </a:ext>
            </a:extLst>
          </p:cNvPr>
          <p:cNvGrpSpPr/>
          <p:nvPr/>
        </p:nvGrpSpPr>
        <p:grpSpPr>
          <a:xfrm>
            <a:off x="7346834" y="1476559"/>
            <a:ext cx="547784" cy="334192"/>
            <a:chOff x="615531" y="1287780"/>
            <a:chExt cx="547784" cy="334192"/>
          </a:xfrm>
        </p:grpSpPr>
        <p:sp>
          <p:nvSpPr>
            <p:cNvPr id="82" name="Rectangle 5">
              <a:extLst>
                <a:ext uri="{FF2B5EF4-FFF2-40B4-BE49-F238E27FC236}">
                  <a16:creationId xmlns:a16="http://schemas.microsoft.com/office/drawing/2014/main" id="{494C3926-D99B-E4CF-800B-720B3C0AA04B}"/>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3" name="Rectangle 6">
              <a:extLst>
                <a:ext uri="{FF2B5EF4-FFF2-40B4-BE49-F238E27FC236}">
                  <a16:creationId xmlns:a16="http://schemas.microsoft.com/office/drawing/2014/main" id="{1990A14C-65EE-9A02-30B0-7E7ECAAEF71A}"/>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4" name="Rectangle 7">
              <a:extLst>
                <a:ext uri="{FF2B5EF4-FFF2-40B4-BE49-F238E27FC236}">
                  <a16:creationId xmlns:a16="http://schemas.microsoft.com/office/drawing/2014/main" id="{9786C3A1-A295-B4E1-91FA-A20B5241C317}"/>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5" name="Rectangle 8">
              <a:extLst>
                <a:ext uri="{FF2B5EF4-FFF2-40B4-BE49-F238E27FC236}">
                  <a16:creationId xmlns:a16="http://schemas.microsoft.com/office/drawing/2014/main" id="{68F10691-DED8-6441-6DFD-D04F42748B6B}"/>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 name="Freeform 9">
              <a:extLst>
                <a:ext uri="{FF2B5EF4-FFF2-40B4-BE49-F238E27FC236}">
                  <a16:creationId xmlns:a16="http://schemas.microsoft.com/office/drawing/2014/main" id="{0EC5B95D-DF42-4E98-ACEE-C13B41B7BB81}"/>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 name="Freeform 10">
              <a:extLst>
                <a:ext uri="{FF2B5EF4-FFF2-40B4-BE49-F238E27FC236}">
                  <a16:creationId xmlns:a16="http://schemas.microsoft.com/office/drawing/2014/main" id="{E4028CBB-D4E5-E71F-094F-4181C5344B65}"/>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8" name="Freeform 11">
              <a:extLst>
                <a:ext uri="{FF2B5EF4-FFF2-40B4-BE49-F238E27FC236}">
                  <a16:creationId xmlns:a16="http://schemas.microsoft.com/office/drawing/2014/main" id="{593A981C-21C9-A3D9-5F25-C26A2F1C74C7}"/>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9" name="Freeform 12">
              <a:extLst>
                <a:ext uri="{FF2B5EF4-FFF2-40B4-BE49-F238E27FC236}">
                  <a16:creationId xmlns:a16="http://schemas.microsoft.com/office/drawing/2014/main" id="{DC514F52-D250-D185-7AFD-56A983519431}"/>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0" name="Freeform 15">
              <a:extLst>
                <a:ext uri="{FF2B5EF4-FFF2-40B4-BE49-F238E27FC236}">
                  <a16:creationId xmlns:a16="http://schemas.microsoft.com/office/drawing/2014/main" id="{478FC5AB-B230-DF7B-157C-2E3C9549F7A7}"/>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1" name="Rectangle 18">
              <a:extLst>
                <a:ext uri="{FF2B5EF4-FFF2-40B4-BE49-F238E27FC236}">
                  <a16:creationId xmlns:a16="http://schemas.microsoft.com/office/drawing/2014/main" id="{544EA533-9AF5-B01B-CFA7-68B06440F680}"/>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2" name="Rectangle 19">
              <a:extLst>
                <a:ext uri="{FF2B5EF4-FFF2-40B4-BE49-F238E27FC236}">
                  <a16:creationId xmlns:a16="http://schemas.microsoft.com/office/drawing/2014/main" id="{FFC1164A-C75B-8AE2-1B7F-FCAE97E5B30D}"/>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3" name="Rectangle 20">
              <a:extLst>
                <a:ext uri="{FF2B5EF4-FFF2-40B4-BE49-F238E27FC236}">
                  <a16:creationId xmlns:a16="http://schemas.microsoft.com/office/drawing/2014/main" id="{31A6ED7F-03E3-BD76-8094-B143FE97B321}"/>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4" name="Rectangle 21">
              <a:extLst>
                <a:ext uri="{FF2B5EF4-FFF2-40B4-BE49-F238E27FC236}">
                  <a16:creationId xmlns:a16="http://schemas.microsoft.com/office/drawing/2014/main" id="{DDA44025-5A12-A9BB-5EA1-14CB346F7654}"/>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5" name="Rectangle 22">
              <a:extLst>
                <a:ext uri="{FF2B5EF4-FFF2-40B4-BE49-F238E27FC236}">
                  <a16:creationId xmlns:a16="http://schemas.microsoft.com/office/drawing/2014/main" id="{09666C6E-7CC9-EE8A-5114-6172CA01CAA1}"/>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6" name="Rectangle 23">
              <a:extLst>
                <a:ext uri="{FF2B5EF4-FFF2-40B4-BE49-F238E27FC236}">
                  <a16:creationId xmlns:a16="http://schemas.microsoft.com/office/drawing/2014/main" id="{6EB681FE-577D-421A-7B62-DEC208F58416}"/>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7" name="Rectangle 24">
              <a:extLst>
                <a:ext uri="{FF2B5EF4-FFF2-40B4-BE49-F238E27FC236}">
                  <a16:creationId xmlns:a16="http://schemas.microsoft.com/office/drawing/2014/main" id="{4768075F-D471-9A17-0E9B-760F5B2F4613}"/>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8" name="Rectangle 25">
              <a:extLst>
                <a:ext uri="{FF2B5EF4-FFF2-40B4-BE49-F238E27FC236}">
                  <a16:creationId xmlns:a16="http://schemas.microsoft.com/office/drawing/2014/main" id="{17B73F1F-6EBC-EC7C-B543-73A75D5E219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9" name="Rectangle 26">
              <a:extLst>
                <a:ext uri="{FF2B5EF4-FFF2-40B4-BE49-F238E27FC236}">
                  <a16:creationId xmlns:a16="http://schemas.microsoft.com/office/drawing/2014/main" id="{8F79DEFA-0BCE-7F46-CCA7-398D4782D1E1}"/>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0" name="Rectangle 27">
              <a:extLst>
                <a:ext uri="{FF2B5EF4-FFF2-40B4-BE49-F238E27FC236}">
                  <a16:creationId xmlns:a16="http://schemas.microsoft.com/office/drawing/2014/main" id="{061DF734-C514-A0F2-FD07-243149E2AFE1}"/>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cxnSp>
        <p:nvCxnSpPr>
          <p:cNvPr id="122" name="Straight Connector 121">
            <a:extLst>
              <a:ext uri="{FF2B5EF4-FFF2-40B4-BE49-F238E27FC236}">
                <a16:creationId xmlns:a16="http://schemas.microsoft.com/office/drawing/2014/main" id="{26D831D7-F710-B613-5A73-DA1B45E77C65}"/>
              </a:ext>
              <a:ext uri="{C183D7F6-B498-43B3-948B-1728B52AA6E4}">
                <adec:decorative xmlns:adec="http://schemas.microsoft.com/office/drawing/2017/decorative" val="1"/>
              </a:ext>
            </a:extLst>
          </p:cNvPr>
          <p:cNvCxnSpPr>
            <a:cxnSpLocks/>
          </p:cNvCxnSpPr>
          <p:nvPr/>
        </p:nvCxnSpPr>
        <p:spPr>
          <a:xfrm>
            <a:off x="6477726" y="4695042"/>
            <a:ext cx="2286000" cy="0"/>
          </a:xfrm>
          <a:prstGeom prst="line">
            <a:avLst/>
          </a:prstGeom>
          <a:noFill/>
          <a:ln w="12700" cap="rnd" cmpd="sng" algn="ctr">
            <a:solidFill>
              <a:schemeClr val="tx1">
                <a:alpha val="20000"/>
              </a:schemeClr>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126" name="Straight Connector 125">
            <a:extLst>
              <a:ext uri="{FF2B5EF4-FFF2-40B4-BE49-F238E27FC236}">
                <a16:creationId xmlns:a16="http://schemas.microsoft.com/office/drawing/2014/main" id="{3F479F27-0853-D42C-F0FF-3876F34DFDD3}"/>
              </a:ext>
              <a:ext uri="{C183D7F6-B498-43B3-948B-1728B52AA6E4}">
                <adec:decorative xmlns:adec="http://schemas.microsoft.com/office/drawing/2017/decorative" val="1"/>
              </a:ext>
            </a:extLst>
          </p:cNvPr>
          <p:cNvCxnSpPr>
            <a:cxnSpLocks/>
          </p:cNvCxnSpPr>
          <p:nvPr/>
        </p:nvCxnSpPr>
        <p:spPr>
          <a:xfrm>
            <a:off x="613317" y="2264031"/>
            <a:ext cx="2286000"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127" name="Straight Connector 126">
            <a:extLst>
              <a:ext uri="{FF2B5EF4-FFF2-40B4-BE49-F238E27FC236}">
                <a16:creationId xmlns:a16="http://schemas.microsoft.com/office/drawing/2014/main" id="{599161DD-3574-B56D-0229-30CC9FA27680}"/>
              </a:ext>
              <a:ext uri="{C183D7F6-B498-43B3-948B-1728B52AA6E4}">
                <adec:decorative xmlns:adec="http://schemas.microsoft.com/office/drawing/2017/decorative" val="1"/>
              </a:ext>
            </a:extLst>
          </p:cNvPr>
          <p:cNvCxnSpPr>
            <a:cxnSpLocks/>
          </p:cNvCxnSpPr>
          <p:nvPr/>
        </p:nvCxnSpPr>
        <p:spPr>
          <a:xfrm>
            <a:off x="613317" y="4696813"/>
            <a:ext cx="2286000"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9714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8229-44C9-B8D6-FE32-937F9AFD4A91}"/>
              </a:ext>
              <a:ext uri="{C183D7F6-B498-43B3-948B-1728B52AA6E4}">
                <adec:decorative xmlns:adec="http://schemas.microsoft.com/office/drawing/2017/decorative" val="1"/>
              </a:ext>
            </a:extLst>
          </p:cNvPr>
          <p:cNvSpPr>
            <a:spLocks noGrp="1"/>
          </p:cNvSpPr>
          <p:nvPr>
            <p:ph type="title"/>
          </p:nvPr>
        </p:nvSpPr>
        <p:spPr/>
        <p:txBody>
          <a:bodyPr/>
          <a:lstStyle/>
          <a:p>
            <a:r>
              <a:rPr lang="en-US">
                <a:cs typeface="Segoe UI"/>
              </a:rPr>
              <a:t>Synapse Link Offerings</a:t>
            </a:r>
            <a:endParaRPr lang="en-US"/>
          </a:p>
        </p:txBody>
      </p:sp>
      <p:grpSp>
        <p:nvGrpSpPr>
          <p:cNvPr id="108" name="Group 107" descr="Synapse Link Offerings Diagram">
            <a:extLst>
              <a:ext uri="{FF2B5EF4-FFF2-40B4-BE49-F238E27FC236}">
                <a16:creationId xmlns:a16="http://schemas.microsoft.com/office/drawing/2014/main" id="{7DCA6A3A-35E3-8C4C-6CF0-50C1AF84824D}"/>
              </a:ext>
            </a:extLst>
          </p:cNvPr>
          <p:cNvGrpSpPr/>
          <p:nvPr/>
        </p:nvGrpSpPr>
        <p:grpSpPr>
          <a:xfrm>
            <a:off x="885022" y="1615104"/>
            <a:ext cx="10410805" cy="3759780"/>
            <a:chOff x="885022" y="1615104"/>
            <a:chExt cx="10410805" cy="3759780"/>
          </a:xfrm>
        </p:grpSpPr>
        <p:grpSp>
          <p:nvGrpSpPr>
            <p:cNvPr id="89" name="Synaptic conection">
              <a:extLst>
                <a:ext uri="{FF2B5EF4-FFF2-40B4-BE49-F238E27FC236}">
                  <a16:creationId xmlns:a16="http://schemas.microsoft.com/office/drawing/2014/main" id="{C87B3351-4DC1-F23A-24A8-6E169723A93F}"/>
                </a:ext>
              </a:extLst>
            </p:cNvPr>
            <p:cNvGrpSpPr>
              <a:grpSpLocks noChangeAspect="1"/>
            </p:cNvGrpSpPr>
            <p:nvPr/>
          </p:nvGrpSpPr>
          <p:grpSpPr bwMode="auto">
            <a:xfrm>
              <a:off x="4564205" y="3052623"/>
              <a:ext cx="3063587" cy="519747"/>
              <a:chOff x="640" y="3500"/>
              <a:chExt cx="3974" cy="720"/>
            </a:xfrm>
          </p:grpSpPr>
          <p:sp>
            <p:nvSpPr>
              <p:cNvPr id="90" name="Freeform 6">
                <a:extLst>
                  <a:ext uri="{FF2B5EF4-FFF2-40B4-BE49-F238E27FC236}">
                    <a16:creationId xmlns:a16="http://schemas.microsoft.com/office/drawing/2014/main" id="{50734279-3C2D-B638-0940-3F9BF3BEB0AD}"/>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1" name="Line 8">
                <a:extLst>
                  <a:ext uri="{FF2B5EF4-FFF2-40B4-BE49-F238E27FC236}">
                    <a16:creationId xmlns:a16="http://schemas.microsoft.com/office/drawing/2014/main" id="{4DDF6F64-E4E8-48A4-512F-6081D5897B55}"/>
                  </a:ext>
                </a:extLst>
              </p:cNvPr>
              <p:cNvSpPr>
                <a:spLocks noChangeShapeType="1"/>
              </p:cNvSpPr>
              <p:nvPr/>
            </p:nvSpPr>
            <p:spPr bwMode="auto">
              <a:xfrm>
                <a:off x="2873" y="3860"/>
                <a:ext cx="174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Line 8">
                <a:extLst>
                  <a:ext uri="{FF2B5EF4-FFF2-40B4-BE49-F238E27FC236}">
                    <a16:creationId xmlns:a16="http://schemas.microsoft.com/office/drawing/2014/main" id="{47765808-CDC4-A680-0FD9-426602A37158}"/>
                  </a:ext>
                </a:extLst>
              </p:cNvPr>
              <p:cNvSpPr>
                <a:spLocks noChangeShapeType="1"/>
              </p:cNvSpPr>
              <p:nvPr/>
            </p:nvSpPr>
            <p:spPr bwMode="auto">
              <a:xfrm>
                <a:off x="640" y="3860"/>
                <a:ext cx="1787"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Oval 5">
                <a:extLst>
                  <a:ext uri="{FF2B5EF4-FFF2-40B4-BE49-F238E27FC236}">
                    <a16:creationId xmlns:a16="http://schemas.microsoft.com/office/drawing/2014/main" id="{AF914F38-E06B-1210-8E71-266CE1708C39}"/>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3" name="TextBox 82">
              <a:extLst>
                <a:ext uri="{FF2B5EF4-FFF2-40B4-BE49-F238E27FC236}">
                  <a16:creationId xmlns:a16="http://schemas.microsoft.com/office/drawing/2014/main" id="{1B9FDF06-7C30-E913-9879-20D95B6249F3}"/>
                </a:ext>
              </a:extLst>
            </p:cNvPr>
            <p:cNvSpPr txBox="1"/>
            <p:nvPr/>
          </p:nvSpPr>
          <p:spPr>
            <a:xfrm>
              <a:off x="5016936" y="3702065"/>
              <a:ext cx="2158850" cy="646331"/>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Azure</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Synapse Link</a:t>
              </a:r>
            </a:p>
          </p:txBody>
        </p:sp>
        <p:sp>
          <p:nvSpPr>
            <p:cNvPr id="54" name="Rectangle 53">
              <a:extLst>
                <a:ext uri="{FF2B5EF4-FFF2-40B4-BE49-F238E27FC236}">
                  <a16:creationId xmlns:a16="http://schemas.microsoft.com/office/drawing/2014/main" id="{620FF034-1BCC-AD75-F048-24831B8D30A2}"/>
                </a:ext>
              </a:extLst>
            </p:cNvPr>
            <p:cNvSpPr/>
            <p:nvPr/>
          </p:nvSpPr>
          <p:spPr bwMode="auto">
            <a:xfrm>
              <a:off x="885022" y="1615104"/>
              <a:ext cx="3847464" cy="3759780"/>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74DBC814-E381-1102-D709-29413115DFAE}"/>
                </a:ext>
              </a:extLst>
            </p:cNvPr>
            <p:cNvSpPr/>
            <p:nvPr/>
          </p:nvSpPr>
          <p:spPr bwMode="auto">
            <a:xfrm>
              <a:off x="7448363" y="1615104"/>
              <a:ext cx="3847464" cy="3759780"/>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86420906-E2DF-D181-CDD0-015FBCA8589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8092" y="4737903"/>
              <a:ext cx="332851" cy="382678"/>
            </a:xfrm>
            <a:prstGeom prst="rect">
              <a:avLst/>
            </a:prstGeom>
          </p:spPr>
        </p:pic>
        <p:sp>
          <p:nvSpPr>
            <p:cNvPr id="81" name="Rectangle 80">
              <a:extLst>
                <a:ext uri="{FF2B5EF4-FFF2-40B4-BE49-F238E27FC236}">
                  <a16:creationId xmlns:a16="http://schemas.microsoft.com/office/drawing/2014/main" id="{5523D183-8793-9469-7EA5-F07FCF17F9A6}"/>
                </a:ext>
              </a:extLst>
            </p:cNvPr>
            <p:cNvSpPr/>
            <p:nvPr/>
          </p:nvSpPr>
          <p:spPr>
            <a:xfrm>
              <a:off x="8280145" y="4752944"/>
              <a:ext cx="2715808" cy="352597"/>
            </a:xfrm>
            <a:prstGeom prst="rect">
              <a:avLst/>
            </a:prstGeom>
          </p:spPr>
          <p:txBody>
            <a:bodyPr wrap="none" anchor="ctr" anchorCtr="0">
              <a:spAutoFit/>
            </a:bodyPr>
            <a:lstStyle/>
            <a:p>
              <a:pPr defTabSz="710013">
                <a:lnSpc>
                  <a:spcPct val="94000"/>
                </a:lnSpc>
                <a:spcBef>
                  <a:spcPct val="0"/>
                </a:spcBef>
                <a:defRPr/>
              </a:pPr>
              <a:r>
                <a:rPr lang="en-US" sz="1799" kern="0">
                  <a:solidFill>
                    <a:srgbClr val="49D9F4"/>
                  </a:solidFill>
                  <a:latin typeface="+mj-lt"/>
                  <a:cs typeface="Segoe UI" panose="020B0502040204020203" pitchFamily="34" charset="0"/>
                </a:rPr>
                <a:t>Azure Synapse Analytics</a:t>
              </a:r>
            </a:p>
          </p:txBody>
        </p:sp>
        <p:sp>
          <p:nvSpPr>
            <p:cNvPr id="84" name="TextBox 83">
              <a:extLst>
                <a:ext uri="{FF2B5EF4-FFF2-40B4-BE49-F238E27FC236}">
                  <a16:creationId xmlns:a16="http://schemas.microsoft.com/office/drawing/2014/main" id="{8716B9D1-A92D-5EEE-11ED-5AFB41491BDB}"/>
                </a:ext>
              </a:extLst>
            </p:cNvPr>
            <p:cNvSpPr txBox="1"/>
            <p:nvPr/>
          </p:nvSpPr>
          <p:spPr>
            <a:xfrm>
              <a:off x="7633957" y="3902396"/>
              <a:ext cx="1182137" cy="369332"/>
            </a:xfrm>
            <a:prstGeom prst="rect">
              <a:avLst/>
            </a:prstGeom>
            <a:noFill/>
          </p:spPr>
          <p:txBody>
            <a:bodyPr wrap="square" rtlCol="0">
              <a:spAutoFit/>
            </a:bodyPr>
            <a:lstStyle>
              <a:defPPr>
                <a:defRPr lang="en-US"/>
              </a:defPPr>
              <a:lvl1pPr algn="ctr">
                <a:defRPr>
                  <a:solidFill>
                    <a:schemeClr val="accent2"/>
                  </a:solidFill>
                  <a:latin typeface="Segoe UI" panose="020B0502040204020203" pitchFamily="34" charset="0"/>
                  <a:cs typeface="Segoe UI" panose="020B0502040204020203" pitchFamily="34" charset="0"/>
                </a:defRPr>
              </a:lvl1pPr>
            </a:lstStyle>
            <a:p>
              <a:r>
                <a:rPr lang="en-US">
                  <a:solidFill>
                    <a:schemeClr val="tx1"/>
                  </a:solidFill>
                </a:rPr>
                <a:t>SQL</a:t>
              </a:r>
            </a:p>
          </p:txBody>
        </p:sp>
        <p:pic>
          <p:nvPicPr>
            <p:cNvPr id="85" name="Graphic 84">
              <a:extLst>
                <a:ext uri="{FF2B5EF4-FFF2-40B4-BE49-F238E27FC236}">
                  <a16:creationId xmlns:a16="http://schemas.microsoft.com/office/drawing/2014/main" id="{3B6E60BF-3DB0-1649-E1F2-ED32DCF208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4553" y="2875507"/>
              <a:ext cx="740944" cy="851867"/>
            </a:xfrm>
            <a:prstGeom prst="rect">
              <a:avLst/>
            </a:prstGeom>
          </p:spPr>
        </p:pic>
        <p:sp>
          <p:nvSpPr>
            <p:cNvPr id="87" name="Rectangle 86">
              <a:extLst>
                <a:ext uri="{FF2B5EF4-FFF2-40B4-BE49-F238E27FC236}">
                  <a16:creationId xmlns:a16="http://schemas.microsoft.com/office/drawing/2014/main" id="{E5383C89-DD6C-6D82-09C4-891BE5A9A454}"/>
                </a:ext>
              </a:extLst>
            </p:cNvPr>
            <p:cNvSpPr/>
            <p:nvPr/>
          </p:nvSpPr>
          <p:spPr bwMode="auto">
            <a:xfrm>
              <a:off x="9153717" y="2977527"/>
              <a:ext cx="1842236"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Big data analytics</a:t>
              </a:r>
            </a:p>
          </p:txBody>
        </p:sp>
        <p:sp>
          <p:nvSpPr>
            <p:cNvPr id="86" name="Rectangle 85">
              <a:extLst>
                <a:ext uri="{FF2B5EF4-FFF2-40B4-BE49-F238E27FC236}">
                  <a16:creationId xmlns:a16="http://schemas.microsoft.com/office/drawing/2014/main" id="{83BC4891-1B92-C0B1-8500-CD00B1A33FFB}"/>
                </a:ext>
              </a:extLst>
            </p:cNvPr>
            <p:cNvSpPr/>
            <p:nvPr/>
          </p:nvSpPr>
          <p:spPr bwMode="auto">
            <a:xfrm>
              <a:off x="9153717" y="2228698"/>
              <a:ext cx="1842236" cy="492299"/>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Machine learning</a:t>
              </a:r>
            </a:p>
          </p:txBody>
        </p:sp>
        <p:sp>
          <p:nvSpPr>
            <p:cNvPr id="88" name="Rectangle 87">
              <a:extLst>
                <a:ext uri="{FF2B5EF4-FFF2-40B4-BE49-F238E27FC236}">
                  <a16:creationId xmlns:a16="http://schemas.microsoft.com/office/drawing/2014/main" id="{DFCFE4CC-D240-4EBC-FDD8-ED882E0E8039}"/>
                </a:ext>
              </a:extLst>
            </p:cNvPr>
            <p:cNvSpPr/>
            <p:nvPr/>
          </p:nvSpPr>
          <p:spPr bwMode="auto">
            <a:xfrm>
              <a:off x="9153717" y="3727442"/>
              <a:ext cx="1842236"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BI Dashboards</a:t>
              </a:r>
            </a:p>
          </p:txBody>
        </p:sp>
        <p:sp>
          <p:nvSpPr>
            <p:cNvPr id="94" name="Rectangle 93">
              <a:extLst>
                <a:ext uri="{FF2B5EF4-FFF2-40B4-BE49-F238E27FC236}">
                  <a16:creationId xmlns:a16="http://schemas.microsoft.com/office/drawing/2014/main" id="{524FBB19-4DA9-0A65-EA1C-D678EB609596}"/>
                </a:ext>
              </a:extLst>
            </p:cNvPr>
            <p:cNvSpPr/>
            <p:nvPr/>
          </p:nvSpPr>
          <p:spPr bwMode="auto">
            <a:xfrm>
              <a:off x="8652776" y="2086125"/>
              <a:ext cx="424927" cy="2277274"/>
            </a:xfrm>
            <a:prstGeom prst="rect">
              <a:avLst/>
            </a:prstGeom>
            <a:noFill/>
            <a:ln>
              <a:gradFill flip="none" rotWithShape="1">
                <a:gsLst>
                  <a:gs pos="0">
                    <a:schemeClr val="accent2">
                      <a:alpha val="0"/>
                    </a:schemeClr>
                  </a:gs>
                  <a:gs pos="100000">
                    <a:schemeClr val="accent1">
                      <a:lumMod val="30000"/>
                      <a:lumOff val="7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95" name="Picture 94" descr="Comparing Databricks to Apache Spark - Databricks">
              <a:extLst>
                <a:ext uri="{FF2B5EF4-FFF2-40B4-BE49-F238E27FC236}">
                  <a16:creationId xmlns:a16="http://schemas.microsoft.com/office/drawing/2014/main" id="{D5F83337-BC25-02C2-1E4C-18F1AFFDED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5295" y="2220971"/>
              <a:ext cx="719459" cy="37412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D9E34808-90A9-39F4-106D-9093F04A6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2563" y="2700145"/>
              <a:ext cx="535112" cy="535112"/>
            </a:xfrm>
            <a:prstGeom prst="rect">
              <a:avLst/>
            </a:prstGeom>
          </p:spPr>
        </p:pic>
        <p:sp>
          <p:nvSpPr>
            <p:cNvPr id="53" name="TextBox 52" descr="Run OLTP &amp; OLAP workloads on the same database graphic&#10;">
              <a:extLst>
                <a:ext uri="{FF2B5EF4-FFF2-40B4-BE49-F238E27FC236}">
                  <a16:creationId xmlns:a16="http://schemas.microsoft.com/office/drawing/2014/main" id="{E40D6BE9-5185-E3A5-2A1B-2AEE97CAD72D}"/>
                </a:ext>
              </a:extLst>
            </p:cNvPr>
            <p:cNvSpPr txBox="1"/>
            <p:nvPr/>
          </p:nvSpPr>
          <p:spPr>
            <a:xfrm>
              <a:off x="1083362" y="1646725"/>
              <a:ext cx="3450784" cy="747897"/>
            </a:xfrm>
            <a:prstGeom prst="rect">
              <a:avLst/>
            </a:prstGeom>
            <a:noFill/>
          </p:spPr>
          <p:txBody>
            <a:bodyPr wrap="square" tIns="146304">
              <a:spAutoFit/>
            </a:bodyPr>
            <a:lstStyle/>
            <a:p>
              <a:pPr algn="ctr"/>
              <a:r>
                <a:rPr lang="en-US">
                  <a:latin typeface="Segoe UI Semibold" panose="020B0702040204020203" pitchFamily="34" charset="0"/>
                  <a:ea typeface="Segoe UI Semilight" charset="0"/>
                  <a:cs typeface="Segoe UI Semibold" panose="020B0702040204020203" pitchFamily="34" charset="0"/>
                </a:rPr>
                <a:t>Business Apps &amp; </a:t>
              </a:r>
              <a:br>
                <a:rPr lang="en-US">
                  <a:latin typeface="Segoe UI Semibold" panose="020B0702040204020203" pitchFamily="34" charset="0"/>
                  <a:ea typeface="Segoe UI Semilight" charset="0"/>
                  <a:cs typeface="Segoe UI Semibold" panose="020B0702040204020203" pitchFamily="34" charset="0"/>
                </a:rPr>
              </a:br>
              <a:r>
                <a:rPr lang="en-US">
                  <a:latin typeface="Segoe UI Semibold" panose="020B0702040204020203" pitchFamily="34" charset="0"/>
                  <a:ea typeface="Segoe UI Semilight" charset="0"/>
                  <a:cs typeface="Segoe UI Semibold" panose="020B0702040204020203" pitchFamily="34" charset="0"/>
                </a:rPr>
                <a:t>Operational data stores</a:t>
              </a:r>
            </a:p>
          </p:txBody>
        </p:sp>
        <p:sp>
          <p:nvSpPr>
            <p:cNvPr id="56" name="TextBox 55">
              <a:extLst>
                <a:ext uri="{FF2B5EF4-FFF2-40B4-BE49-F238E27FC236}">
                  <a16:creationId xmlns:a16="http://schemas.microsoft.com/office/drawing/2014/main" id="{11D44CB3-F82D-2C53-7A93-6E4C706E832F}"/>
                </a:ext>
              </a:extLst>
            </p:cNvPr>
            <p:cNvSpPr txBox="1"/>
            <p:nvPr/>
          </p:nvSpPr>
          <p:spPr>
            <a:xfrm>
              <a:off x="1259838" y="5188545"/>
              <a:ext cx="65" cy="92333"/>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effectLst/>
                <a:uLnTx/>
                <a:uFillTx/>
                <a:latin typeface="Segoe UI"/>
                <a:ea typeface="+mn-ea"/>
                <a:cs typeface="Segoe UI"/>
              </a:endParaRPr>
            </a:p>
          </p:txBody>
        </p:sp>
        <p:sp>
          <p:nvSpPr>
            <p:cNvPr id="57" name="TextBox 56">
              <a:extLst>
                <a:ext uri="{FF2B5EF4-FFF2-40B4-BE49-F238E27FC236}">
                  <a16:creationId xmlns:a16="http://schemas.microsoft.com/office/drawing/2014/main" id="{2D52FE01-3AAC-F0D7-BEFF-0C61C0F0CC19}"/>
                </a:ext>
              </a:extLst>
            </p:cNvPr>
            <p:cNvSpPr txBox="1"/>
            <p:nvPr/>
          </p:nvSpPr>
          <p:spPr>
            <a:xfrm>
              <a:off x="2208176" y="4567505"/>
              <a:ext cx="2032735" cy="307777"/>
            </a:xfrm>
            <a:prstGeom prst="rect">
              <a:avLst/>
            </a:prstGeom>
            <a:noFill/>
          </p:spPr>
          <p:txBody>
            <a:bodyPr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SQL DB/SQL Server</a:t>
              </a:r>
            </a:p>
          </p:txBody>
        </p:sp>
        <p:pic>
          <p:nvPicPr>
            <p:cNvPr id="59" name="Picture 16" descr="Azure Cosmos DB Blog">
              <a:extLst>
                <a:ext uri="{FF2B5EF4-FFF2-40B4-BE49-F238E27FC236}">
                  <a16:creationId xmlns:a16="http://schemas.microsoft.com/office/drawing/2014/main" id="{7534656B-C141-CFB9-86B7-47CB516EF7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7199" y="3570744"/>
              <a:ext cx="865842" cy="54115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B96107F0-9A78-528E-977F-9B795E2F6F84}"/>
                </a:ext>
              </a:extLst>
            </p:cNvPr>
            <p:cNvSpPr txBox="1"/>
            <p:nvPr/>
          </p:nvSpPr>
          <p:spPr>
            <a:xfrm>
              <a:off x="2208176" y="3687485"/>
              <a:ext cx="2032735" cy="307777"/>
            </a:xfrm>
            <a:prstGeom prst="rect">
              <a:avLst/>
            </a:prstGeom>
            <a:noFill/>
          </p:spPr>
          <p:txBody>
            <a:bodyPr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Azure Cosmos DB</a:t>
              </a:r>
            </a:p>
          </p:txBody>
        </p:sp>
        <p:sp>
          <p:nvSpPr>
            <p:cNvPr id="74" name="TextBox 73">
              <a:extLst>
                <a:ext uri="{FF2B5EF4-FFF2-40B4-BE49-F238E27FC236}">
                  <a16:creationId xmlns:a16="http://schemas.microsoft.com/office/drawing/2014/main" id="{DE0E1512-1136-C626-7F16-D3BECC8E904B}"/>
                </a:ext>
              </a:extLst>
            </p:cNvPr>
            <p:cNvSpPr txBox="1"/>
            <p:nvPr/>
          </p:nvSpPr>
          <p:spPr>
            <a:xfrm>
              <a:off x="2208176" y="2807464"/>
              <a:ext cx="2032735" cy="307777"/>
            </a:xfrm>
            <a:prstGeom prst="rect">
              <a:avLst/>
            </a:prstGeom>
            <a:noFill/>
          </p:spPr>
          <p:txBody>
            <a:bodyPr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Dynamics 365</a:t>
              </a:r>
            </a:p>
          </p:txBody>
        </p:sp>
        <p:pic>
          <p:nvPicPr>
            <p:cNvPr id="78" name="Graphic 77">
              <a:extLst>
                <a:ext uri="{FF2B5EF4-FFF2-40B4-BE49-F238E27FC236}">
                  <a16:creationId xmlns:a16="http://schemas.microsoft.com/office/drawing/2014/main" id="{08856F89-9F84-B244-2BA0-71E63DFD0E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5246" y="4410106"/>
              <a:ext cx="549748" cy="568452"/>
            </a:xfrm>
            <a:prstGeom prst="rect">
              <a:avLst/>
            </a:prstGeom>
          </p:spPr>
        </p:pic>
        <p:sp>
          <p:nvSpPr>
            <p:cNvPr id="107" name="Rectangle: Rounded Corners 106">
              <a:extLst>
                <a:ext uri="{FF2B5EF4-FFF2-40B4-BE49-F238E27FC236}">
                  <a16:creationId xmlns:a16="http://schemas.microsoft.com/office/drawing/2014/main" id="{11F74D58-1389-08E5-F738-C1B07730D128}"/>
                </a:ext>
              </a:extLst>
            </p:cNvPr>
            <p:cNvSpPr/>
            <p:nvPr/>
          </p:nvSpPr>
          <p:spPr bwMode="auto">
            <a:xfrm>
              <a:off x="2208176" y="4357957"/>
              <a:ext cx="499464" cy="20446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100">
                  <a:solidFill>
                    <a:schemeClr val="tx1"/>
                  </a:solidFill>
                  <a:latin typeface="Segoe UI Semibold" panose="020B0702040204020203" pitchFamily="34" charset="0"/>
                  <a:cs typeface="Segoe UI Semibold" panose="020B0702040204020203" pitchFamily="34" charset="0"/>
                </a:rPr>
                <a:t>NOW</a:t>
              </a:r>
            </a:p>
          </p:txBody>
        </p:sp>
      </p:grpSp>
    </p:spTree>
    <p:extLst>
      <p:ext uri="{BB962C8B-B14F-4D97-AF65-F5344CB8AC3E}">
        <p14:creationId xmlns:p14="http://schemas.microsoft.com/office/powerpoint/2010/main" val="265947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A510302C-8B6D-024E-6499-5C2EAFA0DF8D}"/>
              </a:ext>
            </a:extLst>
          </p:cNvPr>
          <p:cNvSpPr>
            <a:spLocks noGrp="1"/>
          </p:cNvSpPr>
          <p:nvPr>
            <p:ph type="title"/>
          </p:nvPr>
        </p:nvSpPr>
        <p:spPr>
          <a:xfrm>
            <a:off x="588263" y="457200"/>
            <a:ext cx="11018520" cy="553998"/>
          </a:xfrm>
        </p:spPr>
        <p:txBody>
          <a:bodyPr/>
          <a:lstStyle/>
          <a:p>
            <a:r>
              <a:rPr lang="en-US"/>
              <a:t>Synapse Link for SQL </a:t>
            </a:r>
          </a:p>
        </p:txBody>
      </p:sp>
      <p:sp>
        <p:nvSpPr>
          <p:cNvPr id="45" name="Text Placeholder 2">
            <a:extLst>
              <a:ext uri="{FF2B5EF4-FFF2-40B4-BE49-F238E27FC236}">
                <a16:creationId xmlns:a16="http://schemas.microsoft.com/office/drawing/2014/main" id="{9B16CE55-FCF9-60F8-9878-3B28C902305D}"/>
              </a:ext>
              <a:ext uri="{C183D7F6-B498-43B3-948B-1728B52AA6E4}">
                <adec:decorative xmlns:adec="http://schemas.microsoft.com/office/drawing/2017/decorative" val="1"/>
              </a:ext>
            </a:extLst>
          </p:cNvPr>
          <p:cNvSpPr txBox="1">
            <a:spLocks/>
          </p:cNvSpPr>
          <p:nvPr/>
        </p:nvSpPr>
        <p:spPr>
          <a:xfrm>
            <a:off x="588263" y="2452799"/>
            <a:ext cx="2723649" cy="2979643"/>
          </a:xfrm>
          <a:prstGeom prst="rect">
            <a:avLst/>
          </a:prstGeom>
        </p:spPr>
        <p:txBody>
          <a:bodyPr wrap="square" lIns="0" tIns="45720" rIns="91440" bIns="4572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marR="0" lvl="0" indent="-230188" fontAlgn="auto">
              <a:spcBef>
                <a:spcPts val="1800"/>
              </a:spcBef>
              <a:buClr>
                <a:schemeClr val="accent1"/>
              </a:buClr>
              <a:buSzPct val="80000"/>
              <a:buFont typeface="Arial" panose="020B0604020202020204" pitchFamily="34" charset="0"/>
              <a:buChar char="•"/>
              <a:tabLst/>
              <a:defRPr/>
            </a:pPr>
            <a:r>
              <a:rPr lang="en-US" sz="1600">
                <a:ln w="3175">
                  <a:noFill/>
                </a:ln>
                <a:latin typeface="Segoe UI" panose="020B0502040204020203" pitchFamily="34" charset="0"/>
              </a:rPr>
              <a:t>Near real-time operational analytics in Synapse</a:t>
            </a:r>
          </a:p>
          <a:p>
            <a:pPr marL="230188" marR="0" lvl="0" indent="-230188" fontAlgn="auto">
              <a:spcBef>
                <a:spcPts val="1800"/>
              </a:spcBef>
              <a:buClr>
                <a:schemeClr val="accent1"/>
              </a:buClr>
              <a:buSzPct val="80000"/>
              <a:buFont typeface="Arial" panose="020B0604020202020204" pitchFamily="34" charset="0"/>
              <a:buChar char="•"/>
              <a:tabLst/>
              <a:defRPr/>
            </a:pPr>
            <a:r>
              <a:rPr lang="en-US" sz="1600">
                <a:ln w="3175">
                  <a:noFill/>
                </a:ln>
                <a:latin typeface="Segoe UI" panose="020B0502040204020203" pitchFamily="34" charset="0"/>
              </a:rPr>
              <a:t>No need for data pipelines </a:t>
            </a:r>
          </a:p>
          <a:p>
            <a:pPr marL="230188" marR="0" lvl="0" indent="-230188" fontAlgn="auto">
              <a:spcBef>
                <a:spcPts val="1800"/>
              </a:spcBef>
              <a:buClr>
                <a:schemeClr val="accent1"/>
              </a:buClr>
              <a:buSzPct val="80000"/>
              <a:buFont typeface="Arial" panose="020B0604020202020204" pitchFamily="34" charset="0"/>
              <a:buChar char="•"/>
              <a:tabLst/>
              <a:defRPr/>
            </a:pPr>
            <a:r>
              <a:rPr lang="en-US" sz="1600">
                <a:ln w="3175">
                  <a:noFill/>
                </a:ln>
                <a:latin typeface="Segoe UI" panose="020B0502040204020203" pitchFamily="34" charset="0"/>
              </a:rPr>
              <a:t>Hybrid integration for SQL Server running on-premise or in other clouds</a:t>
            </a:r>
          </a:p>
        </p:txBody>
      </p:sp>
      <p:sp>
        <p:nvSpPr>
          <p:cNvPr id="48" name="TextBox 47">
            <a:extLst>
              <a:ext uri="{FF2B5EF4-FFF2-40B4-BE49-F238E27FC236}">
                <a16:creationId xmlns:a16="http://schemas.microsoft.com/office/drawing/2014/main" id="{35C0B4B0-A96D-EB2D-24ED-58E5C60EE934}"/>
              </a:ext>
              <a:ext uri="{C183D7F6-B498-43B3-948B-1728B52AA6E4}">
                <adec:decorative xmlns:adec="http://schemas.microsoft.com/office/drawing/2017/decorative" val="1"/>
              </a:ext>
            </a:extLst>
          </p:cNvPr>
          <p:cNvSpPr txBox="1"/>
          <p:nvPr/>
        </p:nvSpPr>
        <p:spPr>
          <a:xfrm flipH="1">
            <a:off x="9649608" y="367990"/>
            <a:ext cx="2542390" cy="422220"/>
          </a:xfrm>
          <a:prstGeom prst="rect">
            <a:avLst/>
          </a:prstGeom>
          <a:gradFill flip="none" rotWithShape="1">
            <a:gsLst>
              <a:gs pos="0">
                <a:srgbClr val="50E6FF"/>
              </a:gs>
              <a:gs pos="28000">
                <a:srgbClr val="50E6FF">
                  <a:lumMod val="50000"/>
                </a:srgbClr>
              </a:gs>
            </a:gsLst>
            <a:lin ang="2700000" scaled="0"/>
            <a:tileRect/>
          </a:gradFill>
        </p:spPr>
        <p:txBody>
          <a:bodyPr wrap="none" lIns="457200" tIns="45720" rIns="91440" bIns="45720" rtlCol="0" anchor="ctr" anchorCtr="0">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rPr>
              <a:t>Public Preview</a:t>
            </a:r>
            <a:endParaRPr kumimoji="0" lang="en-US" sz="18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Content Placeholder 2">
            <a:extLst>
              <a:ext uri="{FF2B5EF4-FFF2-40B4-BE49-F238E27FC236}">
                <a16:creationId xmlns:a16="http://schemas.microsoft.com/office/drawing/2014/main" id="{6C615119-E985-FEE9-303D-3E3EFC1640FB}"/>
              </a:ext>
            </a:extLst>
          </p:cNvPr>
          <p:cNvSpPr txBox="1">
            <a:spLocks/>
          </p:cNvSpPr>
          <p:nvPr/>
        </p:nvSpPr>
        <p:spPr>
          <a:xfrm>
            <a:off x="588263" y="1490625"/>
            <a:ext cx="3403874" cy="738407"/>
          </a:xfrm>
          <a:prstGeom prst="rect">
            <a:avLst/>
          </a:prstGeom>
        </p:spPr>
        <p:txBody>
          <a:bodyPr vert="horz" wrap="square" lIns="0" tIns="0" rIns="0" bIns="0" rtlCol="0" anchor="t">
            <a:noAutofit/>
          </a:bodyPr>
          <a:lstStyle>
            <a:defPPr>
              <a:defRPr lang="en-US"/>
            </a:defPPr>
            <a:lvl1pPr defTabSz="932742">
              <a:lnSpc>
                <a:spcPct val="100000"/>
              </a:lnSpc>
              <a:spcBef>
                <a:spcPct val="0"/>
              </a:spcBef>
              <a:buNone/>
              <a:defRPr sz="2399" b="0" cap="none" spc="0" baseline="0">
                <a:ln w="3175">
                  <a:noFill/>
                </a:ln>
                <a:solidFill>
                  <a:schemeClr val="accent2"/>
                </a:solidFill>
                <a:effectLst/>
                <a:ea typeface="Segoe UI Semilight" charset="0"/>
                <a:cs typeface="Segoe UI Semibold"/>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SQL Server 2022 and </a:t>
            </a:r>
            <a:br>
              <a:rPr lang="en-US"/>
            </a:br>
            <a:r>
              <a:rPr lang="en-US"/>
              <a:t>Azure SQL Database</a:t>
            </a:r>
          </a:p>
        </p:txBody>
      </p:sp>
      <p:sp>
        <p:nvSpPr>
          <p:cNvPr id="2" name="TextBox 1">
            <a:extLst>
              <a:ext uri="{FF2B5EF4-FFF2-40B4-BE49-F238E27FC236}">
                <a16:creationId xmlns:a16="http://schemas.microsoft.com/office/drawing/2014/main" id="{5E7811F1-754A-83C5-9E0A-8E1F0345EF79}"/>
              </a:ext>
            </a:extLst>
          </p:cNvPr>
          <p:cNvSpPr txBox="1"/>
          <p:nvPr/>
        </p:nvSpPr>
        <p:spPr>
          <a:xfrm>
            <a:off x="4929852" y="875198"/>
            <a:ext cx="6760278" cy="341632"/>
          </a:xfrm>
          <a:prstGeom prst="rect">
            <a:avLst/>
          </a:prstGeom>
          <a:noFill/>
        </p:spPr>
        <p:txBody>
          <a:bodyPr wrap="square">
            <a:spAutoFit/>
          </a:bodyPr>
          <a:lstStyle/>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1800">
                <a:solidFill>
                  <a:schemeClr val="accent1">
                    <a:lumMod val="60000"/>
                    <a:lumOff val="40000"/>
                  </a:schemeClr>
                </a:solidFill>
                <a:latin typeface="Segoe UI Semibold"/>
              </a:rPr>
              <a:t>Q2</a:t>
            </a:r>
            <a:r>
              <a:rPr kumimoji="0" lang="en-US" sz="1800" b="0" i="0" u="none" strike="noStrike" kern="1200" cap="none" spc="0" normalizeH="0" baseline="0" noProof="0">
                <a:ln>
                  <a:noFill/>
                </a:ln>
                <a:solidFill>
                  <a:schemeClr val="accent1">
                    <a:lumMod val="60000"/>
                    <a:lumOff val="40000"/>
                  </a:schemeClr>
                </a:solidFill>
                <a:effectLst/>
                <a:uLnTx/>
                <a:uFillTx/>
                <a:latin typeface="Segoe UI Semibold"/>
                <a:ea typeface="+mn-ea"/>
                <a:cs typeface="Segoe UI" panose="020B0502040204020203" pitchFamily="34" charset="0"/>
              </a:rPr>
              <a:t> CY 2022</a:t>
            </a:r>
          </a:p>
        </p:txBody>
      </p:sp>
      <p:pic>
        <p:nvPicPr>
          <p:cNvPr id="3" name="Picture 2">
            <a:extLst>
              <a:ext uri="{FF2B5EF4-FFF2-40B4-BE49-F238E27FC236}">
                <a16:creationId xmlns:a16="http://schemas.microsoft.com/office/drawing/2014/main" id="{14261E90-1E36-6010-AADB-32DEE53EEDB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33006" y="2022906"/>
            <a:ext cx="5073879" cy="3264196"/>
          </a:xfrm>
          <a:prstGeom prst="rect">
            <a:avLst/>
          </a:prstGeom>
        </p:spPr>
      </p:pic>
      <p:sp>
        <p:nvSpPr>
          <p:cNvPr id="4" name="Rectangle 3">
            <a:extLst>
              <a:ext uri="{FF2B5EF4-FFF2-40B4-BE49-F238E27FC236}">
                <a16:creationId xmlns:a16="http://schemas.microsoft.com/office/drawing/2014/main" id="{4F0F26CF-258E-C2F2-1017-72266188C97E}"/>
              </a:ext>
              <a:ext uri="{C183D7F6-B498-43B3-948B-1728B52AA6E4}">
                <adec:decorative xmlns:adec="http://schemas.microsoft.com/office/drawing/2017/decorative" val="1"/>
              </a:ext>
            </a:extLst>
          </p:cNvPr>
          <p:cNvSpPr/>
          <p:nvPr/>
        </p:nvSpPr>
        <p:spPr bwMode="invGray">
          <a:xfrm>
            <a:off x="3849720" y="2641267"/>
            <a:ext cx="2314966" cy="592470"/>
          </a:xfrm>
          <a:prstGeom prst="rect">
            <a:avLst/>
          </a:prstGeom>
        </p:spPr>
        <p:txBody>
          <a:bodyPr wrap="square" anchor="ctr">
            <a:spAutoFit/>
          </a:bodyPr>
          <a:lstStyle/>
          <a:p>
            <a:pPr marL="0" marR="0" lvl="0" indent="0" algn="ctr" defTabSz="1212403"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SQL Server 2022</a:t>
            </a:r>
          </a:p>
          <a:p>
            <a:pPr marL="0" marR="0" lvl="0" indent="0" algn="ctr" defTabSz="1212403"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a:ln>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Public Preview </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Q2 2022</a:t>
            </a:r>
          </a:p>
        </p:txBody>
      </p:sp>
      <p:sp>
        <p:nvSpPr>
          <p:cNvPr id="5" name="Rectangle 4">
            <a:extLst>
              <a:ext uri="{FF2B5EF4-FFF2-40B4-BE49-F238E27FC236}">
                <a16:creationId xmlns:a16="http://schemas.microsoft.com/office/drawing/2014/main" id="{8260F937-A194-8D9A-D474-6C45B8BC4114}"/>
              </a:ext>
              <a:ext uri="{C183D7F6-B498-43B3-948B-1728B52AA6E4}">
                <adec:decorative xmlns:adec="http://schemas.microsoft.com/office/drawing/2017/decorative" val="1"/>
              </a:ext>
            </a:extLst>
          </p:cNvPr>
          <p:cNvSpPr/>
          <p:nvPr/>
        </p:nvSpPr>
        <p:spPr bwMode="invGray">
          <a:xfrm>
            <a:off x="3929491" y="4814262"/>
            <a:ext cx="2155422" cy="592470"/>
          </a:xfrm>
          <a:prstGeom prst="rect">
            <a:avLst/>
          </a:prstGeom>
        </p:spPr>
        <p:txBody>
          <a:bodyPr wrap="square" anchor="ctr">
            <a:spAutoFit/>
          </a:bodyPr>
          <a:lstStyle/>
          <a:p>
            <a:pPr marL="0" marR="0" lvl="0" indent="0" algn="ctr" defTabSz="1212403"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SQL Database</a:t>
            </a:r>
          </a:p>
          <a:p>
            <a:pPr marL="0" marR="0" lvl="0" indent="0" algn="ctr" defTabSz="1212403"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a:ln>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Public Preview </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Q2 2022</a:t>
            </a:r>
          </a:p>
        </p:txBody>
      </p:sp>
      <p:pic>
        <p:nvPicPr>
          <p:cNvPr id="6" name="Graphic 5">
            <a:extLst>
              <a:ext uri="{FF2B5EF4-FFF2-40B4-BE49-F238E27FC236}">
                <a16:creationId xmlns:a16="http://schemas.microsoft.com/office/drawing/2014/main" id="{4F2D26CB-F2F0-D9B3-E3D8-8112A46FCF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3423" y="1533459"/>
            <a:ext cx="1016158" cy="1016158"/>
          </a:xfrm>
          <a:prstGeom prst="rect">
            <a:avLst/>
          </a:prstGeom>
        </p:spPr>
      </p:pic>
      <p:pic>
        <p:nvPicPr>
          <p:cNvPr id="7" name="Graphic 6">
            <a:extLst>
              <a:ext uri="{FF2B5EF4-FFF2-40B4-BE49-F238E27FC236}">
                <a16:creationId xmlns:a16="http://schemas.microsoft.com/office/drawing/2014/main" id="{3904B832-B9FA-1C75-2043-30BEC751BB0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99123" y="3685373"/>
            <a:ext cx="1016158" cy="1016158"/>
          </a:xfrm>
          <a:prstGeom prst="rect">
            <a:avLst/>
          </a:prstGeom>
        </p:spPr>
      </p:pic>
      <p:pic>
        <p:nvPicPr>
          <p:cNvPr id="8" name="Picture 7">
            <a:extLst>
              <a:ext uri="{FF2B5EF4-FFF2-40B4-BE49-F238E27FC236}">
                <a16:creationId xmlns:a16="http://schemas.microsoft.com/office/drawing/2014/main" id="{0C59C675-5005-ED4E-6BD0-4595D62269B6}"/>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88338" y="2511023"/>
            <a:ext cx="4175466" cy="2348700"/>
          </a:xfrm>
          <a:prstGeom prst="rect">
            <a:avLst/>
          </a:prstGeom>
        </p:spPr>
      </p:pic>
      <p:grpSp>
        <p:nvGrpSpPr>
          <p:cNvPr id="9" name="Synaptic conection">
            <a:extLst>
              <a:ext uri="{FF2B5EF4-FFF2-40B4-BE49-F238E27FC236}">
                <a16:creationId xmlns:a16="http://schemas.microsoft.com/office/drawing/2014/main" id="{86ACCFE4-ECC0-C7BC-8BB9-8D0E51CF66B5}"/>
              </a:ext>
              <a:ext uri="{C183D7F6-B498-43B3-948B-1728B52AA6E4}">
                <adec:decorative xmlns:adec="http://schemas.microsoft.com/office/drawing/2017/decorative" val="1"/>
              </a:ext>
            </a:extLst>
          </p:cNvPr>
          <p:cNvGrpSpPr>
            <a:grpSpLocks noChangeAspect="1"/>
          </p:cNvGrpSpPr>
          <p:nvPr/>
        </p:nvGrpSpPr>
        <p:grpSpPr bwMode="auto">
          <a:xfrm>
            <a:off x="5703481" y="3384820"/>
            <a:ext cx="1400483" cy="615218"/>
            <a:chOff x="1769" y="3500"/>
            <a:chExt cx="1639" cy="720"/>
          </a:xfrm>
        </p:grpSpPr>
        <p:sp>
          <p:nvSpPr>
            <p:cNvPr id="10" name="Oval 5">
              <a:extLst>
                <a:ext uri="{FF2B5EF4-FFF2-40B4-BE49-F238E27FC236}">
                  <a16:creationId xmlns:a16="http://schemas.microsoft.com/office/drawing/2014/main" id="{5A2BD95C-CB91-4BEE-6E3C-FA9F1D78D608}"/>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57830349-A976-520C-5B9C-A7FCBA862FF5}"/>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82FCF7A3-75F4-8CD4-D520-54A8344E5791}"/>
                </a:ext>
              </a:extLst>
            </p:cNvPr>
            <p:cNvSpPr>
              <a:spLocks noChangeShapeType="1"/>
            </p:cNvSpPr>
            <p:nvPr/>
          </p:nvSpPr>
          <p:spPr bwMode="auto">
            <a:xfrm>
              <a:off x="2873" y="3860"/>
              <a:ext cx="535"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67802972-B8E2-E6A9-CDB9-8566EC72EE4F}"/>
                </a:ext>
              </a:extLst>
            </p:cNvPr>
            <p:cNvSpPr>
              <a:spLocks noChangeShapeType="1"/>
            </p:cNvSpPr>
            <p:nvPr/>
          </p:nvSpPr>
          <p:spPr bwMode="auto">
            <a:xfrm>
              <a:off x="1769" y="3860"/>
              <a:ext cx="626"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2052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A510302C-8B6D-024E-6499-5C2EAFA0DF8D}"/>
              </a:ext>
            </a:extLst>
          </p:cNvPr>
          <p:cNvSpPr>
            <a:spLocks noGrp="1"/>
          </p:cNvSpPr>
          <p:nvPr>
            <p:ph type="title"/>
          </p:nvPr>
        </p:nvSpPr>
        <p:spPr>
          <a:xfrm>
            <a:off x="588263" y="457200"/>
            <a:ext cx="11018520" cy="553998"/>
          </a:xfrm>
        </p:spPr>
        <p:txBody>
          <a:bodyPr/>
          <a:lstStyle/>
          <a:p>
            <a:r>
              <a:rPr lang="en-US"/>
              <a:t>Synapse Link for SQL </a:t>
            </a:r>
          </a:p>
        </p:txBody>
      </p:sp>
      <p:sp>
        <p:nvSpPr>
          <p:cNvPr id="45" name="Text Placeholder 2">
            <a:extLst>
              <a:ext uri="{FF2B5EF4-FFF2-40B4-BE49-F238E27FC236}">
                <a16:creationId xmlns:a16="http://schemas.microsoft.com/office/drawing/2014/main" id="{9B16CE55-FCF9-60F8-9878-3B28C902305D}"/>
              </a:ext>
              <a:ext uri="{C183D7F6-B498-43B3-948B-1728B52AA6E4}">
                <adec:decorative xmlns:adec="http://schemas.microsoft.com/office/drawing/2017/decorative" val="1"/>
              </a:ext>
            </a:extLst>
          </p:cNvPr>
          <p:cNvSpPr txBox="1">
            <a:spLocks/>
          </p:cNvSpPr>
          <p:nvPr/>
        </p:nvSpPr>
        <p:spPr>
          <a:xfrm>
            <a:off x="588263" y="2452799"/>
            <a:ext cx="4105657" cy="2979643"/>
          </a:xfrm>
          <a:prstGeom prst="rect">
            <a:avLst/>
          </a:prstGeom>
        </p:spPr>
        <p:txBody>
          <a:bodyPr wrap="square" lIns="0" tIns="45720" rIns="91440" bIns="4572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marR="0" lvl="0" indent="-230188" fontAlgn="auto">
              <a:spcBef>
                <a:spcPts val="1800"/>
              </a:spcBef>
              <a:buClr>
                <a:schemeClr val="accent1"/>
              </a:buClr>
              <a:buSzPct val="80000"/>
              <a:buFont typeface="Arial" panose="020B0604020202020204" pitchFamily="34" charset="0"/>
              <a:buChar char="•"/>
              <a:tabLst/>
              <a:defRPr/>
            </a:pPr>
            <a:r>
              <a:rPr lang="en-US" sz="1600" b="1">
                <a:ln w="3175">
                  <a:noFill/>
                </a:ln>
                <a:latin typeface="Segoe UI" panose="020B0502040204020203" pitchFamily="34" charset="0"/>
              </a:rPr>
              <a:t>Azure Monitoring integration</a:t>
            </a:r>
            <a:br>
              <a:rPr lang="en-US" sz="1600">
                <a:ln w="3175">
                  <a:noFill/>
                </a:ln>
                <a:latin typeface="Segoe UI" panose="020B0502040204020203" pitchFamily="34" charset="0"/>
              </a:rPr>
            </a:br>
            <a:r>
              <a:rPr lang="en-US" sz="1600">
                <a:ln w="3175">
                  <a:noFill/>
                </a:ln>
                <a:latin typeface="Segoe UI" panose="020B0502040204020203" pitchFamily="34" charset="0"/>
              </a:rPr>
              <a:t>Ability to show historical trend of events, processed data volume and latency</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230188" marR="0" lvl="0" indent="-230188" fontAlgn="auto">
              <a:spcBef>
                <a:spcPts val="1800"/>
              </a:spcBef>
              <a:buClr>
                <a:schemeClr val="accent1"/>
              </a:buClr>
              <a:buSzPct val="80000"/>
              <a:buFont typeface="Arial" panose="020B0604020202020204" pitchFamily="34" charset="0"/>
              <a:buChar char="•"/>
              <a:tabLst/>
              <a:defRPr/>
            </a:pPr>
            <a:r>
              <a:rPr lang="en-US" sz="1600" b="1">
                <a:ln w="3175">
                  <a:noFill/>
                </a:ln>
                <a:latin typeface="Segoe UI" panose="020B0502040204020203" pitchFamily="34" charset="0"/>
              </a:rPr>
              <a:t>Single node cluster support </a:t>
            </a:r>
            <a:br>
              <a:rPr lang="en-US" sz="1600" b="1">
                <a:ln w="3175">
                  <a:noFill/>
                </a:ln>
                <a:latin typeface="Segoe UI" panose="020B0502040204020203" pitchFamily="34" charset="0"/>
              </a:rPr>
            </a:br>
            <a:r>
              <a:rPr lang="en-US" sz="1600" b="1">
                <a:ln w="3175">
                  <a:noFill/>
                </a:ln>
                <a:latin typeface="Segoe UI" panose="020B0502040204020203" pitchFamily="34" charset="0"/>
              </a:rPr>
              <a:t>(for lesser cores)</a:t>
            </a:r>
            <a:br>
              <a:rPr lang="en-US" sz="1600">
                <a:ln w="3175">
                  <a:noFill/>
                </a:ln>
                <a:latin typeface="Segoe UI" panose="020B0502040204020203" pitchFamily="34" charset="0"/>
              </a:rPr>
            </a:br>
            <a:r>
              <a:rPr lang="en-US" sz="1600">
                <a:ln w="3175">
                  <a:noFill/>
                </a:ln>
                <a:latin typeface="Segoe UI" panose="020B0502040204020203" pitchFamily="34" charset="0"/>
              </a:rPr>
              <a:t>Four cores are now supported in a single node for improved cost optimization</a:t>
            </a:r>
            <a:endParaRPr kumimoji="0" lang="en-US" sz="1600" b="0" i="0" u="none" strike="noStrike" kern="1200" cap="none" spc="0" normalizeH="0" baseline="0" noProof="0">
              <a:ln>
                <a:noFill/>
              </a:ln>
              <a:solidFill>
                <a:srgbClr val="FFFFFF">
                  <a:lumMod val="95000"/>
                </a:srgbClr>
              </a:solidFill>
              <a:effectLst/>
              <a:uLnTx/>
              <a:uFillTx/>
              <a:latin typeface="Segoe UI"/>
              <a:ea typeface="+mn-ea"/>
              <a:cs typeface="Segoe UI"/>
            </a:endParaRPr>
          </a:p>
          <a:p>
            <a:pPr marL="230188" marR="0" lvl="0" indent="-230188" fontAlgn="auto">
              <a:spcBef>
                <a:spcPts val="1800"/>
              </a:spcBef>
              <a:buClr>
                <a:schemeClr val="accent1"/>
              </a:buClr>
              <a:buSzPct val="80000"/>
              <a:buFont typeface="Arial" panose="020B0604020202020204" pitchFamily="34" charset="0"/>
              <a:buChar char="•"/>
              <a:tabLst/>
              <a:defRPr/>
            </a:pPr>
            <a:r>
              <a:rPr lang="en-US" sz="1600" b="1">
                <a:ln w="3175">
                  <a:noFill/>
                </a:ln>
                <a:latin typeface="Segoe UI" panose="020B0502040204020203" pitchFamily="34" charset="0"/>
              </a:rPr>
              <a:t>User defined latency</a:t>
            </a:r>
            <a:br>
              <a:rPr lang="en-US" sz="1600">
                <a:ln w="3175">
                  <a:noFill/>
                </a:ln>
                <a:latin typeface="Segoe UI" panose="020B0502040204020203" pitchFamily="34" charset="0"/>
              </a:rPr>
            </a:br>
            <a:r>
              <a:rPr lang="en-US" sz="1600">
                <a:ln w="3175">
                  <a:noFill/>
                </a:ln>
                <a:latin typeface="Segoe UI" panose="020B0502040204020203" pitchFamily="34" charset="0"/>
              </a:rPr>
              <a:t>Ability to schedule frequency of syncs up to 60 minutes to optimize cost</a:t>
            </a:r>
          </a:p>
          <a:p>
            <a:pPr marL="230188" marR="0" lvl="0" indent="-230188" fontAlgn="auto">
              <a:spcBef>
                <a:spcPts val="1800"/>
              </a:spcBef>
              <a:buClr>
                <a:schemeClr val="accent1"/>
              </a:buClr>
              <a:buSzPct val="80000"/>
              <a:buFont typeface="Arial" panose="020B0604020202020204" pitchFamily="34" charset="0"/>
              <a:buChar char="•"/>
              <a:tabLst/>
              <a:defRPr/>
            </a:pPr>
            <a:endParaRPr lang="en-US" sz="1600">
              <a:ln w="3175">
                <a:noFill/>
              </a:ln>
              <a:latin typeface="Segoe UI" panose="020B0502040204020203" pitchFamily="34" charset="0"/>
            </a:endParaRPr>
          </a:p>
          <a:p>
            <a:pPr marL="228600" marR="0" lvl="0" indent="-228600" algn="l" defTabSz="932742" rtl="0" eaLnBrk="1" fontAlgn="auto" latinLnBrk="0" hangingPunct="1">
              <a:lnSpc>
                <a:spcPct val="100000"/>
              </a:lnSpc>
              <a:spcBef>
                <a:spcPts val="1800"/>
              </a:spcBef>
              <a:buClrTx/>
              <a:buSzPct val="90000"/>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54" name="Group 53" descr="Synapse Link for SQL screenshot">
            <a:extLst>
              <a:ext uri="{FF2B5EF4-FFF2-40B4-BE49-F238E27FC236}">
                <a16:creationId xmlns:a16="http://schemas.microsoft.com/office/drawing/2014/main" id="{58A70866-DB3B-92B1-C468-C1CE6C5FF26A}"/>
              </a:ext>
            </a:extLst>
          </p:cNvPr>
          <p:cNvGrpSpPr/>
          <p:nvPr/>
        </p:nvGrpSpPr>
        <p:grpSpPr>
          <a:xfrm>
            <a:off x="4858689" y="632942"/>
            <a:ext cx="7166617" cy="6316498"/>
            <a:chOff x="4210289" y="157290"/>
            <a:chExt cx="8034157" cy="7081128"/>
          </a:xfrm>
        </p:grpSpPr>
        <p:pic>
          <p:nvPicPr>
            <p:cNvPr id="46" name="Picture 45">
              <a:extLst>
                <a:ext uri="{FF2B5EF4-FFF2-40B4-BE49-F238E27FC236}">
                  <a16:creationId xmlns:a16="http://schemas.microsoft.com/office/drawing/2014/main" id="{80750D8C-18D3-CBDE-E0C2-9E7DC642B59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10289" y="157290"/>
              <a:ext cx="8034157" cy="7081128"/>
            </a:xfrm>
            <a:prstGeom prst="rect">
              <a:avLst/>
            </a:prstGeom>
          </p:spPr>
        </p:pic>
        <p:pic>
          <p:nvPicPr>
            <p:cNvPr id="51" name="Picture 2">
              <a:extLst>
                <a:ext uri="{FF2B5EF4-FFF2-40B4-BE49-F238E27FC236}">
                  <a16:creationId xmlns:a16="http://schemas.microsoft.com/office/drawing/2014/main" id="{6A445869-560D-E214-7880-103E540379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7105" y="3526711"/>
              <a:ext cx="6576160" cy="278973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09E97806-1D34-923D-8A41-46D3E1370389}"/>
                </a:ext>
              </a:extLst>
            </p:cNvPr>
            <p:cNvPicPr>
              <a:picLocks noChangeAspect="1"/>
            </p:cNvPicPr>
            <p:nvPr/>
          </p:nvPicPr>
          <p:blipFill>
            <a:blip r:embed="rId5"/>
            <a:stretch>
              <a:fillRect/>
            </a:stretch>
          </p:blipFill>
          <p:spPr>
            <a:xfrm>
              <a:off x="4947105" y="1169440"/>
              <a:ext cx="6576160" cy="2168236"/>
            </a:xfrm>
            <a:prstGeom prst="rect">
              <a:avLst/>
            </a:prstGeom>
          </p:spPr>
        </p:pic>
      </p:grpSp>
      <p:sp>
        <p:nvSpPr>
          <p:cNvPr id="62" name="Content Placeholder 2">
            <a:extLst>
              <a:ext uri="{FF2B5EF4-FFF2-40B4-BE49-F238E27FC236}">
                <a16:creationId xmlns:a16="http://schemas.microsoft.com/office/drawing/2014/main" id="{0D179A4A-EC2D-96A2-07CE-83C193B0A2EA}"/>
              </a:ext>
            </a:extLst>
          </p:cNvPr>
          <p:cNvSpPr txBox="1">
            <a:spLocks/>
          </p:cNvSpPr>
          <p:nvPr/>
        </p:nvSpPr>
        <p:spPr>
          <a:xfrm>
            <a:off x="588263" y="1490625"/>
            <a:ext cx="3403874" cy="738407"/>
          </a:xfrm>
          <a:prstGeom prst="rect">
            <a:avLst/>
          </a:prstGeom>
        </p:spPr>
        <p:txBody>
          <a:bodyPr vert="horz" wrap="square" lIns="0" tIns="0" rIns="0" bIns="0" rtlCol="0" anchor="t">
            <a:noAutofit/>
          </a:bodyPr>
          <a:lstStyle>
            <a:defPPr>
              <a:defRPr lang="en-US"/>
            </a:defPPr>
            <a:lvl1pPr defTabSz="932742">
              <a:lnSpc>
                <a:spcPct val="100000"/>
              </a:lnSpc>
              <a:spcBef>
                <a:spcPct val="0"/>
              </a:spcBef>
              <a:buNone/>
              <a:defRPr sz="2399" b="0" cap="none" spc="0" baseline="0">
                <a:ln w="3175">
                  <a:noFill/>
                </a:ln>
                <a:solidFill>
                  <a:schemeClr val="accent2"/>
                </a:solidFill>
                <a:effectLst/>
                <a:ea typeface="Segoe UI Semilight" charset="0"/>
                <a:cs typeface="Segoe UI Semibold"/>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SQL Server 2022 and </a:t>
            </a:r>
            <a:br>
              <a:rPr lang="en-US"/>
            </a:br>
            <a:r>
              <a:rPr lang="en-US"/>
              <a:t>Azure SQL Database</a:t>
            </a:r>
          </a:p>
        </p:txBody>
      </p:sp>
      <p:sp>
        <p:nvSpPr>
          <p:cNvPr id="64" name="TextBox 63">
            <a:extLst>
              <a:ext uri="{FF2B5EF4-FFF2-40B4-BE49-F238E27FC236}">
                <a16:creationId xmlns:a16="http://schemas.microsoft.com/office/drawing/2014/main" id="{5BA65816-AACC-AA7F-9E06-1F61222E4072}"/>
              </a:ext>
              <a:ext uri="{C183D7F6-B498-43B3-948B-1728B52AA6E4}">
                <adec:decorative xmlns:adec="http://schemas.microsoft.com/office/drawing/2017/decorative" val="1"/>
              </a:ext>
            </a:extLst>
          </p:cNvPr>
          <p:cNvSpPr txBox="1"/>
          <p:nvPr/>
        </p:nvSpPr>
        <p:spPr>
          <a:xfrm flipH="1">
            <a:off x="9649608" y="367990"/>
            <a:ext cx="2542390" cy="422220"/>
          </a:xfrm>
          <a:prstGeom prst="rect">
            <a:avLst/>
          </a:prstGeom>
          <a:gradFill flip="none" rotWithShape="1">
            <a:gsLst>
              <a:gs pos="0">
                <a:srgbClr val="50E6FF"/>
              </a:gs>
              <a:gs pos="28000">
                <a:srgbClr val="50E6FF">
                  <a:lumMod val="50000"/>
                </a:srgbClr>
              </a:gs>
            </a:gsLst>
            <a:lin ang="2700000" scaled="0"/>
            <a:tileRect/>
          </a:gradFill>
        </p:spPr>
        <p:txBody>
          <a:bodyPr wrap="none" lIns="457200" tIns="45720" rIns="91440" bIns="45720" rtlCol="0" anchor="ctr" anchorCtr="0">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rPr>
              <a:t>Public Preview</a:t>
            </a:r>
            <a:endParaRPr kumimoji="0" lang="en-US" sz="18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Tree>
    <p:extLst>
      <p:ext uri="{BB962C8B-B14F-4D97-AF65-F5344CB8AC3E}">
        <p14:creationId xmlns:p14="http://schemas.microsoft.com/office/powerpoint/2010/main" val="264418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1"/>
              </a:ext>
            </a:extLst>
          </p:cNvPr>
          <p:cNvSpPr>
            <a:spLocks noGrp="1"/>
          </p:cNvSpPr>
          <p:nvPr>
            <p:ph type="title"/>
          </p:nvPr>
        </p:nvSpPr>
        <p:spPr/>
        <p:txBody>
          <a:bodyPr/>
          <a:lstStyle/>
          <a:p>
            <a:r>
              <a:rPr lang="en-US" sz="3200"/>
              <a:t>Azure Synapse Link for SQL: Looking forward</a:t>
            </a:r>
            <a:endParaRPr lang="en-US" sz="3200">
              <a:solidFill>
                <a:schemeClr val="accent2"/>
              </a:solidFill>
            </a:endParaRPr>
          </a:p>
        </p:txBody>
      </p:sp>
      <p:sp>
        <p:nvSpPr>
          <p:cNvPr id="2" name="Rectangle 1">
            <a:extLst>
              <a:ext uri="{FF2B5EF4-FFF2-40B4-BE49-F238E27FC236}">
                <a16:creationId xmlns:a16="http://schemas.microsoft.com/office/drawing/2014/main" id="{E6C55137-9528-CF5F-425C-8EF61EDCD4CA}"/>
              </a:ext>
              <a:ext uri="{C183D7F6-B498-43B3-948B-1728B52AA6E4}">
                <adec:decorative xmlns:adec="http://schemas.microsoft.com/office/drawing/2017/decorative" val="1"/>
              </a:ext>
            </a:extLst>
          </p:cNvPr>
          <p:cNvSpPr/>
          <p:nvPr/>
        </p:nvSpPr>
        <p:spPr bwMode="auto">
          <a:xfrm>
            <a:off x="452629" y="3312678"/>
            <a:ext cx="2001627" cy="1554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Monitor integration</a:t>
            </a:r>
          </a:p>
        </p:txBody>
      </p:sp>
      <p:sp>
        <p:nvSpPr>
          <p:cNvPr id="3" name="Rectangle 2">
            <a:extLst>
              <a:ext uri="{FF2B5EF4-FFF2-40B4-BE49-F238E27FC236}">
                <a16:creationId xmlns:a16="http://schemas.microsoft.com/office/drawing/2014/main" id="{9F22CEA6-701C-5CFA-2B15-2D43F0D23BFE}"/>
              </a:ext>
              <a:ext uri="{C183D7F6-B498-43B3-948B-1728B52AA6E4}">
                <adec:decorative xmlns:adec="http://schemas.microsoft.com/office/drawing/2017/decorative" val="1"/>
              </a:ext>
            </a:extLst>
          </p:cNvPr>
          <p:cNvSpPr/>
          <p:nvPr/>
        </p:nvSpPr>
        <p:spPr bwMode="auto">
          <a:xfrm>
            <a:off x="245327" y="2644128"/>
            <a:ext cx="241623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40" normalizeH="0" noProof="0">
                <a:ln>
                  <a:noFill/>
                </a:ln>
                <a:solidFill>
                  <a:srgbClr val="50E6FF"/>
                </a:solidFill>
                <a:effectLst/>
                <a:uLnTx/>
                <a:uFillTx/>
                <a:latin typeface="Segoe UI"/>
                <a:ea typeface="Segoe UI" pitchFamily="34" charset="0"/>
                <a:cs typeface="Segoe UI" pitchFamily="34" charset="0"/>
              </a:rPr>
              <a:t>Enterprise monitoring</a:t>
            </a:r>
          </a:p>
        </p:txBody>
      </p:sp>
      <p:sp>
        <p:nvSpPr>
          <p:cNvPr id="6" name="Rectangle 5">
            <a:extLst>
              <a:ext uri="{FF2B5EF4-FFF2-40B4-BE49-F238E27FC236}">
                <a16:creationId xmlns:a16="http://schemas.microsoft.com/office/drawing/2014/main" id="{15D57FE0-67A4-C5AE-D442-0CDF590E25D4}"/>
              </a:ext>
              <a:ext uri="{C183D7F6-B498-43B3-948B-1728B52AA6E4}">
                <adec:decorative xmlns:adec="http://schemas.microsoft.com/office/drawing/2017/decorative" val="1"/>
              </a:ext>
            </a:extLst>
          </p:cNvPr>
          <p:cNvSpPr/>
          <p:nvPr/>
        </p:nvSpPr>
        <p:spPr bwMode="auto">
          <a:xfrm>
            <a:off x="5028894" y="3312678"/>
            <a:ext cx="2001627" cy="1554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Enable customers to easily discover Synapse Link for SQL in Azure SQL Database</a:t>
            </a:r>
          </a:p>
        </p:txBody>
      </p:sp>
      <p:sp>
        <p:nvSpPr>
          <p:cNvPr id="8" name="Rectangle 7">
            <a:extLst>
              <a:ext uri="{FF2B5EF4-FFF2-40B4-BE49-F238E27FC236}">
                <a16:creationId xmlns:a16="http://schemas.microsoft.com/office/drawing/2014/main" id="{752ED20C-3C6D-D57A-916B-380D0A8F2490}"/>
              </a:ext>
              <a:ext uri="{C183D7F6-B498-43B3-948B-1728B52AA6E4}">
                <adec:decorative xmlns:adec="http://schemas.microsoft.com/office/drawing/2017/decorative" val="1"/>
              </a:ext>
            </a:extLst>
          </p:cNvPr>
          <p:cNvSpPr/>
          <p:nvPr/>
        </p:nvSpPr>
        <p:spPr bwMode="auto">
          <a:xfrm>
            <a:off x="5097131" y="2644128"/>
            <a:ext cx="18651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750">
                <a:solidFill>
                  <a:srgbClr val="50E6FF"/>
                </a:solidFill>
                <a:latin typeface="Segoe UI"/>
                <a:ea typeface="Segoe UI" pitchFamily="34" charset="0"/>
                <a:cs typeface="Segoe UI" pitchFamily="34" charset="0"/>
              </a:rPr>
              <a:t>UX improvement</a:t>
            </a:r>
            <a:endParaRPr kumimoji="0" lang="en-US" sz="175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045D62F-1786-0166-862C-A7F178890B34}"/>
              </a:ext>
              <a:ext uri="{C183D7F6-B498-43B3-948B-1728B52AA6E4}">
                <adec:decorative xmlns:adec="http://schemas.microsoft.com/office/drawing/2017/decorative" val="1"/>
              </a:ext>
            </a:extLst>
          </p:cNvPr>
          <p:cNvSpPr/>
          <p:nvPr/>
        </p:nvSpPr>
        <p:spPr bwMode="auto">
          <a:xfrm>
            <a:off x="7315200" y="2653311"/>
            <a:ext cx="2004824" cy="53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Cost optimization</a:t>
            </a:r>
          </a:p>
        </p:txBody>
      </p:sp>
      <p:sp>
        <p:nvSpPr>
          <p:cNvPr id="14" name="Rectangle 13">
            <a:extLst>
              <a:ext uri="{FF2B5EF4-FFF2-40B4-BE49-F238E27FC236}">
                <a16:creationId xmlns:a16="http://schemas.microsoft.com/office/drawing/2014/main" id="{0855238D-2805-18EF-7678-F8D9598C9DFB}"/>
              </a:ext>
              <a:ext uri="{C183D7F6-B498-43B3-948B-1728B52AA6E4}">
                <adec:decorative xmlns:adec="http://schemas.microsoft.com/office/drawing/2017/decorative" val="1"/>
              </a:ext>
            </a:extLst>
          </p:cNvPr>
          <p:cNvSpPr/>
          <p:nvPr/>
        </p:nvSpPr>
        <p:spPr bwMode="auto">
          <a:xfrm>
            <a:off x="7316799" y="3312678"/>
            <a:ext cx="2001627" cy="1554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Ability to pause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resume a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link connection without restarting the initial load</a:t>
            </a:r>
          </a:p>
        </p:txBody>
      </p:sp>
      <p:sp>
        <p:nvSpPr>
          <p:cNvPr id="5" name="Rectangle 4">
            <a:extLst>
              <a:ext uri="{FF2B5EF4-FFF2-40B4-BE49-F238E27FC236}">
                <a16:creationId xmlns:a16="http://schemas.microsoft.com/office/drawing/2014/main" id="{E1389AA9-C50F-A67B-0686-12E7586F048A}"/>
              </a:ext>
              <a:ext uri="{C183D7F6-B498-43B3-948B-1728B52AA6E4}">
                <adec:decorative xmlns:adec="http://schemas.microsoft.com/office/drawing/2017/decorative" val="1"/>
              </a:ext>
            </a:extLst>
          </p:cNvPr>
          <p:cNvSpPr/>
          <p:nvPr/>
        </p:nvSpPr>
        <p:spPr bwMode="auto">
          <a:xfrm>
            <a:off x="2809226" y="2644128"/>
            <a:ext cx="18651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750">
                <a:solidFill>
                  <a:srgbClr val="50E6FF"/>
                </a:solidFill>
                <a:latin typeface="Segoe UI"/>
                <a:ea typeface="Segoe UI" pitchFamily="34" charset="0"/>
                <a:cs typeface="Segoe UI" pitchFamily="34" charset="0"/>
              </a:rPr>
              <a:t>Security</a:t>
            </a:r>
            <a:endParaRPr kumimoji="0" lang="en-US" sz="175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3E55391E-26B8-2865-11ED-11BA9665AFFA}"/>
              </a:ext>
              <a:ext uri="{C183D7F6-B498-43B3-948B-1728B52AA6E4}">
                <adec:decorative xmlns:adec="http://schemas.microsoft.com/office/drawing/2017/decorative" val="1"/>
              </a:ext>
            </a:extLst>
          </p:cNvPr>
          <p:cNvSpPr/>
          <p:nvPr/>
        </p:nvSpPr>
        <p:spPr bwMode="auto">
          <a:xfrm>
            <a:off x="2740989" y="3312678"/>
            <a:ext cx="2001627" cy="1554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Enable less-privileged (Control Database) setup </a:t>
            </a:r>
            <a:r>
              <a:rPr lang="en-US" sz="1600">
                <a:gradFill>
                  <a:gsLst>
                    <a:gs pos="0">
                      <a:srgbClr val="FFFFFF"/>
                    </a:gs>
                    <a:gs pos="100000">
                      <a:srgbClr val="FFFFFF"/>
                    </a:gs>
                  </a:gsLst>
                  <a:lin ang="5400000" scaled="0"/>
                </a:gradFill>
                <a:latin typeface="Segoe UI"/>
                <a:ea typeface="Segoe UI" pitchFamily="34" charset="0"/>
                <a:cs typeface="Segoe UI" pitchFamily="34" charset="0"/>
              </a:rPr>
              <a:t>by removing</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db_owner</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requirement</a:t>
            </a:r>
          </a:p>
        </p:txBody>
      </p:sp>
      <p:sp>
        <p:nvSpPr>
          <p:cNvPr id="18" name="Rectangle 17">
            <a:extLst>
              <a:ext uri="{FF2B5EF4-FFF2-40B4-BE49-F238E27FC236}">
                <a16:creationId xmlns:a16="http://schemas.microsoft.com/office/drawing/2014/main" id="{94A388B1-5AD1-ECD9-1C6A-B1F5427D6CFF}"/>
              </a:ext>
              <a:ext uri="{C183D7F6-B498-43B3-948B-1728B52AA6E4}">
                <adec:decorative xmlns:adec="http://schemas.microsoft.com/office/drawing/2017/decorative" val="1"/>
              </a:ext>
            </a:extLst>
          </p:cNvPr>
          <p:cNvSpPr/>
          <p:nvPr/>
        </p:nvSpPr>
        <p:spPr bwMode="auto">
          <a:xfrm>
            <a:off x="2809226" y="4875163"/>
            <a:ext cx="1865152" cy="387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solidFill>
                  <a:schemeClr val="accent1">
                    <a:lumMod val="60000"/>
                    <a:lumOff val="40000"/>
                  </a:schemeClr>
                </a:solidFill>
                <a:effectLst/>
                <a:uLnTx/>
                <a:uFillTx/>
                <a:latin typeface="Segoe UI"/>
                <a:ea typeface="Segoe UI" pitchFamily="34" charset="0"/>
                <a:cs typeface="Segoe UI" pitchFamily="34" charset="0"/>
              </a:rPr>
              <a:t>(Azure SQL)</a:t>
            </a:r>
          </a:p>
        </p:txBody>
      </p:sp>
      <p:sp>
        <p:nvSpPr>
          <p:cNvPr id="19" name="Rectangle 18">
            <a:extLst>
              <a:ext uri="{FF2B5EF4-FFF2-40B4-BE49-F238E27FC236}">
                <a16:creationId xmlns:a16="http://schemas.microsoft.com/office/drawing/2014/main" id="{466AEA1C-83D4-19FA-27D1-338D74DBC304}"/>
              </a:ext>
              <a:ext uri="{C183D7F6-B498-43B3-948B-1728B52AA6E4}">
                <adec:decorative xmlns:adec="http://schemas.microsoft.com/office/drawing/2017/decorative" val="1"/>
              </a:ext>
            </a:extLst>
          </p:cNvPr>
          <p:cNvSpPr/>
          <p:nvPr/>
        </p:nvSpPr>
        <p:spPr bwMode="auto">
          <a:xfrm>
            <a:off x="9604702" y="3312678"/>
            <a:ext cx="2001627" cy="1554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 fidelity for datetime2 and time data types</a:t>
            </a:r>
          </a:p>
        </p:txBody>
      </p:sp>
      <p:sp>
        <p:nvSpPr>
          <p:cNvPr id="23" name="Rectangle 22">
            <a:extLst>
              <a:ext uri="{FF2B5EF4-FFF2-40B4-BE49-F238E27FC236}">
                <a16:creationId xmlns:a16="http://schemas.microsoft.com/office/drawing/2014/main" id="{64F9CB4C-6485-9412-9A6F-55B9AF7A4B1E}"/>
              </a:ext>
              <a:ext uri="{C183D7F6-B498-43B3-948B-1728B52AA6E4}">
                <adec:decorative xmlns:adec="http://schemas.microsoft.com/office/drawing/2017/decorative" val="1"/>
              </a:ext>
            </a:extLst>
          </p:cNvPr>
          <p:cNvSpPr/>
          <p:nvPr/>
        </p:nvSpPr>
        <p:spPr bwMode="auto">
          <a:xfrm>
            <a:off x="9578898" y="2642235"/>
            <a:ext cx="2053234" cy="557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type support</a:t>
            </a:r>
          </a:p>
        </p:txBody>
      </p:sp>
      <p:cxnSp>
        <p:nvCxnSpPr>
          <p:cNvPr id="51" name="Straight Connector 50">
            <a:extLst>
              <a:ext uri="{FF2B5EF4-FFF2-40B4-BE49-F238E27FC236}">
                <a16:creationId xmlns:a16="http://schemas.microsoft.com/office/drawing/2014/main" id="{99761C39-3496-9BF5-D233-B8C2B9F05152}"/>
              </a:ext>
              <a:ext uri="{C183D7F6-B498-43B3-948B-1728B52AA6E4}">
                <adec:decorative xmlns:adec="http://schemas.microsoft.com/office/drawing/2017/decorative" val="1"/>
              </a:ext>
            </a:extLst>
          </p:cNvPr>
          <p:cNvCxnSpPr>
            <a:cxnSpLocks/>
          </p:cNvCxnSpPr>
          <p:nvPr/>
        </p:nvCxnSpPr>
        <p:spPr>
          <a:xfrm>
            <a:off x="452629" y="3250451"/>
            <a:ext cx="2002536"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52" name="Straight Connector 51">
            <a:extLst>
              <a:ext uri="{FF2B5EF4-FFF2-40B4-BE49-F238E27FC236}">
                <a16:creationId xmlns:a16="http://schemas.microsoft.com/office/drawing/2014/main" id="{D6E7A77F-FE7A-D666-20F5-FFB2DFB44DDE}"/>
              </a:ext>
              <a:ext uri="{C183D7F6-B498-43B3-948B-1728B52AA6E4}">
                <adec:decorative xmlns:adec="http://schemas.microsoft.com/office/drawing/2017/decorative" val="1"/>
              </a:ext>
            </a:extLst>
          </p:cNvPr>
          <p:cNvCxnSpPr>
            <a:cxnSpLocks/>
          </p:cNvCxnSpPr>
          <p:nvPr/>
        </p:nvCxnSpPr>
        <p:spPr>
          <a:xfrm>
            <a:off x="2740534" y="3250451"/>
            <a:ext cx="2002536"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53" name="Straight Connector 52">
            <a:extLst>
              <a:ext uri="{FF2B5EF4-FFF2-40B4-BE49-F238E27FC236}">
                <a16:creationId xmlns:a16="http://schemas.microsoft.com/office/drawing/2014/main" id="{5AE701EE-29AC-4F60-FA69-8E0C9DEAD2F8}"/>
              </a:ext>
              <a:ext uri="{C183D7F6-B498-43B3-948B-1728B52AA6E4}">
                <adec:decorative xmlns:adec="http://schemas.microsoft.com/office/drawing/2017/decorative" val="1"/>
              </a:ext>
            </a:extLst>
          </p:cNvPr>
          <p:cNvCxnSpPr>
            <a:cxnSpLocks/>
          </p:cNvCxnSpPr>
          <p:nvPr/>
        </p:nvCxnSpPr>
        <p:spPr>
          <a:xfrm>
            <a:off x="5028439" y="3250451"/>
            <a:ext cx="2002536"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54" name="Straight Connector 53">
            <a:extLst>
              <a:ext uri="{FF2B5EF4-FFF2-40B4-BE49-F238E27FC236}">
                <a16:creationId xmlns:a16="http://schemas.microsoft.com/office/drawing/2014/main" id="{30B6E796-41EC-26D6-6AE0-3EEC89B1C1B9}"/>
              </a:ext>
              <a:ext uri="{C183D7F6-B498-43B3-948B-1728B52AA6E4}">
                <adec:decorative xmlns:adec="http://schemas.microsoft.com/office/drawing/2017/decorative" val="1"/>
              </a:ext>
            </a:extLst>
          </p:cNvPr>
          <p:cNvCxnSpPr>
            <a:cxnSpLocks/>
          </p:cNvCxnSpPr>
          <p:nvPr/>
        </p:nvCxnSpPr>
        <p:spPr>
          <a:xfrm>
            <a:off x="7316344" y="3250451"/>
            <a:ext cx="2002536"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55" name="Straight Connector 54">
            <a:extLst>
              <a:ext uri="{FF2B5EF4-FFF2-40B4-BE49-F238E27FC236}">
                <a16:creationId xmlns:a16="http://schemas.microsoft.com/office/drawing/2014/main" id="{3FAC554A-E058-A13B-281E-3C7B51CD3F71}"/>
              </a:ext>
              <a:ext uri="{C183D7F6-B498-43B3-948B-1728B52AA6E4}">
                <adec:decorative xmlns:adec="http://schemas.microsoft.com/office/drawing/2017/decorative" val="1"/>
              </a:ext>
            </a:extLst>
          </p:cNvPr>
          <p:cNvCxnSpPr>
            <a:cxnSpLocks/>
          </p:cNvCxnSpPr>
          <p:nvPr/>
        </p:nvCxnSpPr>
        <p:spPr>
          <a:xfrm>
            <a:off x="9604247" y="3250451"/>
            <a:ext cx="2002536" cy="0"/>
          </a:xfrm>
          <a:prstGeom prst="line">
            <a:avLst/>
          </a:prstGeom>
          <a:noFill/>
          <a:ln w="12700" cap="rnd" cmpd="sng" algn="ctr">
            <a:solidFill>
              <a:srgbClr val="50E6FF"/>
            </a:solidFill>
            <a:prstDash val="solid"/>
            <a:headEnd type="none" w="med" len="med"/>
            <a:tailEnd type="none" w="med" len="med"/>
          </a:ln>
          <a:effectLst/>
          <a:extLst>
            <a:ext uri="{909E8E84-426E-40DD-AFC4-6F175D3DCCD1}">
              <a14:hiddenFill xmlns:a14="http://schemas.microsoft.com/office/drawing/2010/main">
                <a:noFill/>
              </a14:hiddenFill>
            </a:ext>
          </a:extLst>
        </p:spPr>
      </p:cxnSp>
      <p:sp>
        <p:nvSpPr>
          <p:cNvPr id="56" name="Oval 55">
            <a:extLst>
              <a:ext uri="{FF2B5EF4-FFF2-40B4-BE49-F238E27FC236}">
                <a16:creationId xmlns:a16="http://schemas.microsoft.com/office/drawing/2014/main" id="{E099A154-BA13-6DA9-AB28-8974C847BFF2}"/>
              </a:ext>
              <a:ext uri="{C183D7F6-B498-43B3-948B-1728B52AA6E4}">
                <adec:decorative xmlns:adec="http://schemas.microsoft.com/office/drawing/2017/decorative" val="1"/>
              </a:ext>
            </a:extLst>
          </p:cNvPr>
          <p:cNvSpPr/>
          <p:nvPr/>
        </p:nvSpPr>
        <p:spPr bwMode="auto">
          <a:xfrm>
            <a:off x="1076588" y="1785070"/>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280BA95-1D48-16F7-CEE8-2218EC85D655}"/>
              </a:ext>
              <a:ext uri="{C183D7F6-B498-43B3-948B-1728B52AA6E4}">
                <adec:decorative xmlns:adec="http://schemas.microsoft.com/office/drawing/2017/decorative" val="1"/>
              </a:ext>
            </a:extLst>
          </p:cNvPr>
          <p:cNvSpPr/>
          <p:nvPr/>
        </p:nvSpPr>
        <p:spPr bwMode="auto">
          <a:xfrm>
            <a:off x="3364948" y="1785070"/>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 name="Oval 57">
            <a:extLst>
              <a:ext uri="{FF2B5EF4-FFF2-40B4-BE49-F238E27FC236}">
                <a16:creationId xmlns:a16="http://schemas.microsoft.com/office/drawing/2014/main" id="{CAB72FC9-D3EF-692C-82B7-3C179CF87A06}"/>
              </a:ext>
              <a:ext uri="{C183D7F6-B498-43B3-948B-1728B52AA6E4}">
                <adec:decorative xmlns:adec="http://schemas.microsoft.com/office/drawing/2017/decorative" val="1"/>
              </a:ext>
            </a:extLst>
          </p:cNvPr>
          <p:cNvSpPr/>
          <p:nvPr/>
        </p:nvSpPr>
        <p:spPr bwMode="auto">
          <a:xfrm>
            <a:off x="5652853" y="1785070"/>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689B22D-209F-032D-ADD0-166E0A627453}"/>
              </a:ext>
              <a:ext uri="{C183D7F6-B498-43B3-948B-1728B52AA6E4}">
                <adec:decorative xmlns:adec="http://schemas.microsoft.com/office/drawing/2017/decorative" val="1"/>
              </a:ext>
            </a:extLst>
          </p:cNvPr>
          <p:cNvSpPr/>
          <p:nvPr/>
        </p:nvSpPr>
        <p:spPr bwMode="auto">
          <a:xfrm>
            <a:off x="7940758" y="1785070"/>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id="{E723F0E7-B7BC-3353-E033-B7E99CDB2791}"/>
              </a:ext>
              <a:ext uri="{C183D7F6-B498-43B3-948B-1728B52AA6E4}">
                <adec:decorative xmlns:adec="http://schemas.microsoft.com/office/drawing/2017/decorative" val="1"/>
              </a:ext>
            </a:extLst>
          </p:cNvPr>
          <p:cNvSpPr/>
          <p:nvPr/>
        </p:nvSpPr>
        <p:spPr bwMode="auto">
          <a:xfrm>
            <a:off x="10228661" y="1785070"/>
            <a:ext cx="753708" cy="753735"/>
          </a:xfrm>
          <a:prstGeom prst="ellipse">
            <a:avLst/>
          </a:prstGeom>
          <a:noFill/>
          <a:ln w="12700" cap="flat" cmpd="sng" algn="ctr">
            <a:solidFill>
              <a:srgbClr val="50E6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22" name="IoT 2">
            <a:extLst>
              <a:ext uri="{FF2B5EF4-FFF2-40B4-BE49-F238E27FC236}">
                <a16:creationId xmlns:a16="http://schemas.microsoft.com/office/drawing/2014/main" id="{372FE975-1038-B8F1-AC8E-E6AD8613F4F9}"/>
              </a:ext>
              <a:ext uri="{C183D7F6-B498-43B3-948B-1728B52AA6E4}">
                <adec:decorative xmlns:adec="http://schemas.microsoft.com/office/drawing/2017/decorative" val="1"/>
              </a:ext>
            </a:extLst>
          </p:cNvPr>
          <p:cNvGrpSpPr/>
          <p:nvPr/>
        </p:nvGrpSpPr>
        <p:grpSpPr>
          <a:xfrm>
            <a:off x="1263683" y="1961953"/>
            <a:ext cx="399967" cy="399968"/>
            <a:chOff x="2523385" y="4873946"/>
            <a:chExt cx="399967" cy="399968"/>
          </a:xfrm>
        </p:grpSpPr>
        <p:sp>
          <p:nvSpPr>
            <p:cNvPr id="123" name="Freeform 5">
              <a:extLst>
                <a:ext uri="{FF2B5EF4-FFF2-40B4-BE49-F238E27FC236}">
                  <a16:creationId xmlns:a16="http://schemas.microsoft.com/office/drawing/2014/main" id="{B37E0F07-AC01-08B4-4B81-C5FB55401395}"/>
                </a:ext>
              </a:extLst>
            </p:cNvPr>
            <p:cNvSpPr>
              <a:spLocks noEditPoints="1"/>
            </p:cNvSpPr>
            <p:nvPr/>
          </p:nvSpPr>
          <p:spPr bwMode="auto">
            <a:xfrm>
              <a:off x="2566961" y="4894178"/>
              <a:ext cx="312816" cy="379736"/>
            </a:xfrm>
            <a:custGeom>
              <a:avLst/>
              <a:gdLst>
                <a:gd name="T0" fmla="*/ 0 w 301"/>
                <a:gd name="T1" fmla="*/ 251 h 364"/>
                <a:gd name="T2" fmla="*/ 46 w 301"/>
                <a:gd name="T3" fmla="*/ 247 h 364"/>
                <a:gd name="T4" fmla="*/ 49 w 301"/>
                <a:gd name="T5" fmla="*/ 202 h 364"/>
                <a:gd name="T6" fmla="*/ 35 w 301"/>
                <a:gd name="T7" fmla="*/ 237 h 364"/>
                <a:gd name="T8" fmla="*/ 2 w 301"/>
                <a:gd name="T9" fmla="*/ 228 h 364"/>
                <a:gd name="T10" fmla="*/ 25 w 301"/>
                <a:gd name="T11" fmla="*/ 202 h 364"/>
                <a:gd name="T12" fmla="*/ 40 w 301"/>
                <a:gd name="T13" fmla="*/ 230 h 364"/>
                <a:gd name="T14" fmla="*/ 191 w 301"/>
                <a:gd name="T15" fmla="*/ 22 h 364"/>
                <a:gd name="T16" fmla="*/ 173 w 301"/>
                <a:gd name="T17" fmla="*/ 82 h 364"/>
                <a:gd name="T18" fmla="*/ 112 w 301"/>
                <a:gd name="T19" fmla="*/ 66 h 364"/>
                <a:gd name="T20" fmla="*/ 135 w 301"/>
                <a:gd name="T21" fmla="*/ 0 h 364"/>
                <a:gd name="T22" fmla="*/ 23 w 301"/>
                <a:gd name="T23" fmla="*/ 177 h 364"/>
                <a:gd name="T24" fmla="*/ 66 w 301"/>
                <a:gd name="T25" fmla="*/ 222 h 364"/>
                <a:gd name="T26" fmla="*/ 23 w 301"/>
                <a:gd name="T27" fmla="*/ 268 h 364"/>
                <a:gd name="T28" fmla="*/ 101 w 301"/>
                <a:gd name="T29" fmla="*/ 364 h 364"/>
                <a:gd name="T30" fmla="*/ 201 w 301"/>
                <a:gd name="T31" fmla="*/ 364 h 364"/>
                <a:gd name="T32" fmla="*/ 279 w 301"/>
                <a:gd name="T33" fmla="*/ 188 h 364"/>
                <a:gd name="T34" fmla="*/ 235 w 301"/>
                <a:gd name="T35" fmla="*/ 143 h 364"/>
                <a:gd name="T36" fmla="*/ 279 w 301"/>
                <a:gd name="T37" fmla="*/ 97 h 364"/>
                <a:gd name="T38" fmla="*/ 167 w 301"/>
                <a:gd name="T39" fmla="*/ 0 h 364"/>
                <a:gd name="T40" fmla="*/ 60 w 301"/>
                <a:gd name="T41" fmla="*/ 121 h 364"/>
                <a:gd name="T42" fmla="*/ 171 w 301"/>
                <a:gd name="T43" fmla="*/ 243 h 364"/>
                <a:gd name="T44" fmla="*/ 171 w 301"/>
                <a:gd name="T45" fmla="*/ 202 h 364"/>
                <a:gd name="T46" fmla="*/ 131 w 301"/>
                <a:gd name="T47" fmla="*/ 162 h 364"/>
                <a:gd name="T48" fmla="*/ 171 w 301"/>
                <a:gd name="T49" fmla="*/ 162 h 364"/>
                <a:gd name="T50" fmla="*/ 201 w 301"/>
                <a:gd name="T51" fmla="*/ 202 h 364"/>
                <a:gd name="T52" fmla="*/ 280 w 301"/>
                <a:gd name="T53" fmla="*/ 107 h 364"/>
                <a:gd name="T54" fmla="*/ 246 w 301"/>
                <a:gd name="T55" fmla="*/ 137 h 364"/>
                <a:gd name="T56" fmla="*/ 270 w 301"/>
                <a:gd name="T57" fmla="*/ 176 h 364"/>
                <a:gd name="T58" fmla="*/ 301 w 301"/>
                <a:gd name="T59" fmla="*/ 114 h 364"/>
                <a:gd name="T60" fmla="*/ 269 w 301"/>
                <a:gd name="T61" fmla="*/ 159 h 364"/>
                <a:gd name="T62" fmla="*/ 266 w 301"/>
                <a:gd name="T63" fmla="*/ 128 h 364"/>
                <a:gd name="T64" fmla="*/ 297 w 301"/>
                <a:gd name="T65" fmla="*/ 131 h 364"/>
                <a:gd name="T66" fmla="*/ 295 w 301"/>
                <a:gd name="T67" fmla="*/ 157 h 364"/>
                <a:gd name="T68" fmla="*/ 179 w 301"/>
                <a:gd name="T69" fmla="*/ 22 h 364"/>
                <a:gd name="T70" fmla="*/ 118 w 301"/>
                <a:gd name="T71" fmla="*/ 29 h 364"/>
                <a:gd name="T72" fmla="*/ 156 w 301"/>
                <a:gd name="T73" fmla="*/ 78 h 364"/>
                <a:gd name="T74" fmla="*/ 179 w 301"/>
                <a:gd name="T75" fmla="*/ 22 h 364"/>
                <a:gd name="T76" fmla="*/ 140 w 301"/>
                <a:gd name="T77" fmla="*/ 59 h 364"/>
                <a:gd name="T78" fmla="*/ 141 w 301"/>
                <a:gd name="T79" fmla="*/ 25 h 364"/>
                <a:gd name="T80" fmla="*/ 171 w 301"/>
                <a:gd name="T81" fmla="*/ 43 h 364"/>
                <a:gd name="T82" fmla="*/ 21 w 301"/>
                <a:gd name="T83" fmla="*/ 187 h 364"/>
                <a:gd name="T84" fmla="*/ 15 w 301"/>
                <a:gd name="T85" fmla="*/ 257 h 364"/>
                <a:gd name="T86" fmla="*/ 54 w 301"/>
                <a:gd name="T87" fmla="*/ 233 h 364"/>
                <a:gd name="T88" fmla="*/ 37 w 301"/>
                <a:gd name="T89" fmla="*/ 191 h 364"/>
                <a:gd name="T90" fmla="*/ 23 w 301"/>
                <a:gd name="T91" fmla="*/ 242 h 364"/>
                <a:gd name="T92" fmla="*/ 3 w 301"/>
                <a:gd name="T93" fmla="*/ 215 h 364"/>
                <a:gd name="T94" fmla="*/ 37 w 301"/>
                <a:gd name="T95" fmla="*/ 209 h 364"/>
                <a:gd name="T96" fmla="*/ 35 w 301"/>
                <a:gd name="T97" fmla="*/ 23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1" h="364">
                  <a:moveTo>
                    <a:pt x="21" y="187"/>
                  </a:moveTo>
                  <a:cubicBezTo>
                    <a:pt x="14" y="187"/>
                    <a:pt x="6" y="189"/>
                    <a:pt x="0" y="194"/>
                  </a:cubicBezTo>
                  <a:cubicBezTo>
                    <a:pt x="0" y="251"/>
                    <a:pt x="0" y="251"/>
                    <a:pt x="0" y="251"/>
                  </a:cubicBezTo>
                  <a:cubicBezTo>
                    <a:pt x="5" y="254"/>
                    <a:pt x="10" y="256"/>
                    <a:pt x="15" y="257"/>
                  </a:cubicBezTo>
                  <a:cubicBezTo>
                    <a:pt x="21" y="258"/>
                    <a:pt x="27" y="258"/>
                    <a:pt x="32" y="256"/>
                  </a:cubicBezTo>
                  <a:cubicBezTo>
                    <a:pt x="37" y="254"/>
                    <a:pt x="42" y="251"/>
                    <a:pt x="46" y="247"/>
                  </a:cubicBezTo>
                  <a:cubicBezTo>
                    <a:pt x="50" y="243"/>
                    <a:pt x="53" y="239"/>
                    <a:pt x="54" y="233"/>
                  </a:cubicBezTo>
                  <a:cubicBezTo>
                    <a:pt x="56" y="228"/>
                    <a:pt x="57" y="222"/>
                    <a:pt x="56" y="217"/>
                  </a:cubicBezTo>
                  <a:cubicBezTo>
                    <a:pt x="55" y="211"/>
                    <a:pt x="53" y="206"/>
                    <a:pt x="49" y="202"/>
                  </a:cubicBezTo>
                  <a:cubicBezTo>
                    <a:pt x="46" y="197"/>
                    <a:pt x="42" y="193"/>
                    <a:pt x="37" y="191"/>
                  </a:cubicBezTo>
                  <a:cubicBezTo>
                    <a:pt x="32" y="188"/>
                    <a:pt x="27" y="187"/>
                    <a:pt x="21" y="187"/>
                  </a:cubicBezTo>
                  <a:moveTo>
                    <a:pt x="35" y="237"/>
                  </a:moveTo>
                  <a:cubicBezTo>
                    <a:pt x="32" y="240"/>
                    <a:pt x="28" y="242"/>
                    <a:pt x="23" y="242"/>
                  </a:cubicBezTo>
                  <a:cubicBezTo>
                    <a:pt x="18" y="243"/>
                    <a:pt x="14" y="242"/>
                    <a:pt x="10" y="239"/>
                  </a:cubicBezTo>
                  <a:cubicBezTo>
                    <a:pt x="6" y="237"/>
                    <a:pt x="3" y="233"/>
                    <a:pt x="2" y="228"/>
                  </a:cubicBezTo>
                  <a:cubicBezTo>
                    <a:pt x="1" y="224"/>
                    <a:pt x="1" y="219"/>
                    <a:pt x="3" y="215"/>
                  </a:cubicBezTo>
                  <a:cubicBezTo>
                    <a:pt x="4" y="210"/>
                    <a:pt x="8" y="207"/>
                    <a:pt x="12" y="204"/>
                  </a:cubicBezTo>
                  <a:cubicBezTo>
                    <a:pt x="16" y="202"/>
                    <a:pt x="20" y="202"/>
                    <a:pt x="25" y="202"/>
                  </a:cubicBezTo>
                  <a:cubicBezTo>
                    <a:pt x="30" y="203"/>
                    <a:pt x="34" y="206"/>
                    <a:pt x="37" y="209"/>
                  </a:cubicBezTo>
                  <a:cubicBezTo>
                    <a:pt x="39" y="213"/>
                    <a:pt x="41" y="218"/>
                    <a:pt x="41" y="222"/>
                  </a:cubicBezTo>
                  <a:cubicBezTo>
                    <a:pt x="41" y="225"/>
                    <a:pt x="41" y="228"/>
                    <a:pt x="40" y="230"/>
                  </a:cubicBezTo>
                  <a:cubicBezTo>
                    <a:pt x="39" y="233"/>
                    <a:pt x="37" y="235"/>
                    <a:pt x="35" y="237"/>
                  </a:cubicBezTo>
                  <a:moveTo>
                    <a:pt x="167" y="0"/>
                  </a:moveTo>
                  <a:cubicBezTo>
                    <a:pt x="177" y="4"/>
                    <a:pt x="186" y="12"/>
                    <a:pt x="191" y="22"/>
                  </a:cubicBezTo>
                  <a:cubicBezTo>
                    <a:pt x="194" y="29"/>
                    <a:pt x="196" y="36"/>
                    <a:pt x="196" y="44"/>
                  </a:cubicBezTo>
                  <a:cubicBezTo>
                    <a:pt x="196" y="52"/>
                    <a:pt x="193" y="60"/>
                    <a:pt x="189" y="66"/>
                  </a:cubicBezTo>
                  <a:cubicBezTo>
                    <a:pt x="185" y="73"/>
                    <a:pt x="180" y="78"/>
                    <a:pt x="173" y="82"/>
                  </a:cubicBezTo>
                  <a:cubicBezTo>
                    <a:pt x="166" y="86"/>
                    <a:pt x="159" y="88"/>
                    <a:pt x="151" y="88"/>
                  </a:cubicBezTo>
                  <a:cubicBezTo>
                    <a:pt x="143" y="88"/>
                    <a:pt x="135" y="86"/>
                    <a:pt x="129" y="82"/>
                  </a:cubicBezTo>
                  <a:cubicBezTo>
                    <a:pt x="122" y="78"/>
                    <a:pt x="116" y="73"/>
                    <a:pt x="112" y="66"/>
                  </a:cubicBezTo>
                  <a:cubicBezTo>
                    <a:pt x="108" y="60"/>
                    <a:pt x="106" y="52"/>
                    <a:pt x="106" y="44"/>
                  </a:cubicBezTo>
                  <a:cubicBezTo>
                    <a:pt x="105" y="36"/>
                    <a:pt x="107" y="29"/>
                    <a:pt x="111" y="22"/>
                  </a:cubicBezTo>
                  <a:cubicBezTo>
                    <a:pt x="116" y="12"/>
                    <a:pt x="124" y="4"/>
                    <a:pt x="135" y="0"/>
                  </a:cubicBezTo>
                  <a:cubicBezTo>
                    <a:pt x="0" y="0"/>
                    <a:pt x="0" y="0"/>
                    <a:pt x="0" y="0"/>
                  </a:cubicBezTo>
                  <a:cubicBezTo>
                    <a:pt x="0" y="182"/>
                    <a:pt x="0" y="182"/>
                    <a:pt x="0" y="182"/>
                  </a:cubicBezTo>
                  <a:cubicBezTo>
                    <a:pt x="7" y="178"/>
                    <a:pt x="15" y="177"/>
                    <a:pt x="23" y="177"/>
                  </a:cubicBezTo>
                  <a:cubicBezTo>
                    <a:pt x="30" y="177"/>
                    <a:pt x="38" y="179"/>
                    <a:pt x="45" y="183"/>
                  </a:cubicBezTo>
                  <a:cubicBezTo>
                    <a:pt x="51" y="188"/>
                    <a:pt x="57" y="193"/>
                    <a:pt x="60" y="200"/>
                  </a:cubicBezTo>
                  <a:cubicBezTo>
                    <a:pt x="64" y="207"/>
                    <a:pt x="66" y="215"/>
                    <a:pt x="66" y="222"/>
                  </a:cubicBezTo>
                  <a:cubicBezTo>
                    <a:pt x="66" y="230"/>
                    <a:pt x="64" y="238"/>
                    <a:pt x="60" y="245"/>
                  </a:cubicBezTo>
                  <a:cubicBezTo>
                    <a:pt x="57" y="251"/>
                    <a:pt x="51" y="257"/>
                    <a:pt x="45" y="261"/>
                  </a:cubicBezTo>
                  <a:cubicBezTo>
                    <a:pt x="38" y="265"/>
                    <a:pt x="30" y="268"/>
                    <a:pt x="23" y="268"/>
                  </a:cubicBezTo>
                  <a:cubicBezTo>
                    <a:pt x="15" y="268"/>
                    <a:pt x="7" y="266"/>
                    <a:pt x="0" y="263"/>
                  </a:cubicBezTo>
                  <a:cubicBezTo>
                    <a:pt x="0" y="364"/>
                    <a:pt x="0" y="364"/>
                    <a:pt x="0" y="364"/>
                  </a:cubicBezTo>
                  <a:cubicBezTo>
                    <a:pt x="101" y="364"/>
                    <a:pt x="101" y="364"/>
                    <a:pt x="101" y="364"/>
                  </a:cubicBezTo>
                  <a:cubicBezTo>
                    <a:pt x="101" y="283"/>
                    <a:pt x="101" y="283"/>
                    <a:pt x="101" y="283"/>
                  </a:cubicBezTo>
                  <a:cubicBezTo>
                    <a:pt x="201" y="283"/>
                    <a:pt x="201" y="283"/>
                    <a:pt x="201" y="283"/>
                  </a:cubicBezTo>
                  <a:cubicBezTo>
                    <a:pt x="201" y="364"/>
                    <a:pt x="201" y="364"/>
                    <a:pt x="201" y="364"/>
                  </a:cubicBezTo>
                  <a:cubicBezTo>
                    <a:pt x="301" y="364"/>
                    <a:pt x="301" y="364"/>
                    <a:pt x="301" y="364"/>
                  </a:cubicBezTo>
                  <a:cubicBezTo>
                    <a:pt x="301" y="183"/>
                    <a:pt x="301" y="183"/>
                    <a:pt x="301" y="183"/>
                  </a:cubicBezTo>
                  <a:cubicBezTo>
                    <a:pt x="294" y="187"/>
                    <a:pt x="287" y="188"/>
                    <a:pt x="279" y="188"/>
                  </a:cubicBezTo>
                  <a:cubicBezTo>
                    <a:pt x="271" y="188"/>
                    <a:pt x="264" y="186"/>
                    <a:pt x="257" y="182"/>
                  </a:cubicBezTo>
                  <a:cubicBezTo>
                    <a:pt x="250" y="177"/>
                    <a:pt x="245" y="172"/>
                    <a:pt x="241" y="165"/>
                  </a:cubicBezTo>
                  <a:cubicBezTo>
                    <a:pt x="237" y="158"/>
                    <a:pt x="235" y="150"/>
                    <a:pt x="235" y="143"/>
                  </a:cubicBezTo>
                  <a:cubicBezTo>
                    <a:pt x="235" y="135"/>
                    <a:pt x="237" y="127"/>
                    <a:pt x="241" y="120"/>
                  </a:cubicBezTo>
                  <a:cubicBezTo>
                    <a:pt x="245" y="114"/>
                    <a:pt x="250" y="108"/>
                    <a:pt x="257" y="104"/>
                  </a:cubicBezTo>
                  <a:cubicBezTo>
                    <a:pt x="264" y="100"/>
                    <a:pt x="271" y="98"/>
                    <a:pt x="279" y="97"/>
                  </a:cubicBezTo>
                  <a:cubicBezTo>
                    <a:pt x="287" y="97"/>
                    <a:pt x="294" y="99"/>
                    <a:pt x="301" y="102"/>
                  </a:cubicBezTo>
                  <a:cubicBezTo>
                    <a:pt x="301" y="0"/>
                    <a:pt x="301" y="0"/>
                    <a:pt x="301" y="0"/>
                  </a:cubicBezTo>
                  <a:cubicBezTo>
                    <a:pt x="167" y="0"/>
                    <a:pt x="167" y="0"/>
                    <a:pt x="167" y="0"/>
                  </a:cubicBezTo>
                  <a:moveTo>
                    <a:pt x="101" y="162"/>
                  </a:moveTo>
                  <a:cubicBezTo>
                    <a:pt x="60" y="162"/>
                    <a:pt x="60" y="162"/>
                    <a:pt x="60" y="162"/>
                  </a:cubicBezTo>
                  <a:cubicBezTo>
                    <a:pt x="60" y="121"/>
                    <a:pt x="60" y="121"/>
                    <a:pt x="60" y="121"/>
                  </a:cubicBezTo>
                  <a:cubicBezTo>
                    <a:pt x="101" y="121"/>
                    <a:pt x="101" y="121"/>
                    <a:pt x="101" y="121"/>
                  </a:cubicBezTo>
                  <a:cubicBezTo>
                    <a:pt x="101" y="162"/>
                    <a:pt x="101" y="162"/>
                    <a:pt x="101" y="162"/>
                  </a:cubicBezTo>
                  <a:moveTo>
                    <a:pt x="171" y="243"/>
                  </a:moveTo>
                  <a:cubicBezTo>
                    <a:pt x="131" y="243"/>
                    <a:pt x="131" y="243"/>
                    <a:pt x="131" y="243"/>
                  </a:cubicBezTo>
                  <a:cubicBezTo>
                    <a:pt x="131" y="202"/>
                    <a:pt x="131" y="202"/>
                    <a:pt x="131" y="202"/>
                  </a:cubicBezTo>
                  <a:cubicBezTo>
                    <a:pt x="171" y="202"/>
                    <a:pt x="171" y="202"/>
                    <a:pt x="171" y="202"/>
                  </a:cubicBezTo>
                  <a:cubicBezTo>
                    <a:pt x="171" y="243"/>
                    <a:pt x="171" y="243"/>
                    <a:pt x="171" y="243"/>
                  </a:cubicBezTo>
                  <a:moveTo>
                    <a:pt x="171" y="162"/>
                  </a:moveTo>
                  <a:cubicBezTo>
                    <a:pt x="131" y="162"/>
                    <a:pt x="131" y="162"/>
                    <a:pt x="131" y="162"/>
                  </a:cubicBezTo>
                  <a:cubicBezTo>
                    <a:pt x="131" y="121"/>
                    <a:pt x="131" y="121"/>
                    <a:pt x="131" y="121"/>
                  </a:cubicBezTo>
                  <a:cubicBezTo>
                    <a:pt x="171" y="121"/>
                    <a:pt x="171" y="121"/>
                    <a:pt x="171" y="121"/>
                  </a:cubicBezTo>
                  <a:cubicBezTo>
                    <a:pt x="171" y="162"/>
                    <a:pt x="171" y="162"/>
                    <a:pt x="171" y="162"/>
                  </a:cubicBezTo>
                  <a:moveTo>
                    <a:pt x="241" y="243"/>
                  </a:moveTo>
                  <a:cubicBezTo>
                    <a:pt x="201" y="243"/>
                    <a:pt x="201" y="243"/>
                    <a:pt x="201" y="243"/>
                  </a:cubicBezTo>
                  <a:cubicBezTo>
                    <a:pt x="201" y="202"/>
                    <a:pt x="201" y="202"/>
                    <a:pt x="201" y="202"/>
                  </a:cubicBezTo>
                  <a:cubicBezTo>
                    <a:pt x="241" y="202"/>
                    <a:pt x="241" y="202"/>
                    <a:pt x="241" y="202"/>
                  </a:cubicBezTo>
                  <a:cubicBezTo>
                    <a:pt x="241" y="243"/>
                    <a:pt x="241" y="243"/>
                    <a:pt x="241" y="243"/>
                  </a:cubicBezTo>
                  <a:moveTo>
                    <a:pt x="280" y="107"/>
                  </a:moveTo>
                  <a:cubicBezTo>
                    <a:pt x="275" y="107"/>
                    <a:pt x="269" y="109"/>
                    <a:pt x="264" y="111"/>
                  </a:cubicBezTo>
                  <a:cubicBezTo>
                    <a:pt x="260" y="114"/>
                    <a:pt x="255" y="117"/>
                    <a:pt x="252" y="122"/>
                  </a:cubicBezTo>
                  <a:cubicBezTo>
                    <a:pt x="249" y="126"/>
                    <a:pt x="247" y="132"/>
                    <a:pt x="246" y="137"/>
                  </a:cubicBezTo>
                  <a:cubicBezTo>
                    <a:pt x="245" y="143"/>
                    <a:pt x="245" y="148"/>
                    <a:pt x="247" y="154"/>
                  </a:cubicBezTo>
                  <a:cubicBezTo>
                    <a:pt x="249" y="159"/>
                    <a:pt x="252" y="164"/>
                    <a:pt x="256" y="168"/>
                  </a:cubicBezTo>
                  <a:cubicBezTo>
                    <a:pt x="260" y="172"/>
                    <a:pt x="264" y="175"/>
                    <a:pt x="270" y="176"/>
                  </a:cubicBezTo>
                  <a:cubicBezTo>
                    <a:pt x="275" y="178"/>
                    <a:pt x="281" y="178"/>
                    <a:pt x="286" y="178"/>
                  </a:cubicBezTo>
                  <a:cubicBezTo>
                    <a:pt x="292" y="177"/>
                    <a:pt x="297" y="175"/>
                    <a:pt x="301" y="171"/>
                  </a:cubicBezTo>
                  <a:cubicBezTo>
                    <a:pt x="301" y="114"/>
                    <a:pt x="301" y="114"/>
                    <a:pt x="301" y="114"/>
                  </a:cubicBezTo>
                  <a:cubicBezTo>
                    <a:pt x="295" y="110"/>
                    <a:pt x="288" y="107"/>
                    <a:pt x="280" y="107"/>
                  </a:cubicBezTo>
                  <a:moveTo>
                    <a:pt x="280" y="163"/>
                  </a:moveTo>
                  <a:cubicBezTo>
                    <a:pt x="276" y="163"/>
                    <a:pt x="273" y="162"/>
                    <a:pt x="269" y="159"/>
                  </a:cubicBezTo>
                  <a:cubicBezTo>
                    <a:pt x="266" y="157"/>
                    <a:pt x="263" y="154"/>
                    <a:pt x="262" y="150"/>
                  </a:cubicBezTo>
                  <a:cubicBezTo>
                    <a:pt x="260" y="147"/>
                    <a:pt x="260" y="143"/>
                    <a:pt x="261" y="139"/>
                  </a:cubicBezTo>
                  <a:cubicBezTo>
                    <a:pt x="262" y="135"/>
                    <a:pt x="263" y="131"/>
                    <a:pt x="266" y="128"/>
                  </a:cubicBezTo>
                  <a:cubicBezTo>
                    <a:pt x="269" y="126"/>
                    <a:pt x="273" y="124"/>
                    <a:pt x="277" y="123"/>
                  </a:cubicBezTo>
                  <a:cubicBezTo>
                    <a:pt x="280" y="122"/>
                    <a:pt x="284" y="122"/>
                    <a:pt x="288" y="124"/>
                  </a:cubicBezTo>
                  <a:cubicBezTo>
                    <a:pt x="292" y="126"/>
                    <a:pt x="295" y="128"/>
                    <a:pt x="297" y="131"/>
                  </a:cubicBezTo>
                  <a:cubicBezTo>
                    <a:pt x="299" y="135"/>
                    <a:pt x="300" y="139"/>
                    <a:pt x="300" y="143"/>
                  </a:cubicBezTo>
                  <a:cubicBezTo>
                    <a:pt x="301" y="145"/>
                    <a:pt x="300" y="148"/>
                    <a:pt x="299" y="150"/>
                  </a:cubicBezTo>
                  <a:cubicBezTo>
                    <a:pt x="298" y="153"/>
                    <a:pt x="297" y="155"/>
                    <a:pt x="295" y="157"/>
                  </a:cubicBezTo>
                  <a:cubicBezTo>
                    <a:pt x="293" y="159"/>
                    <a:pt x="291" y="160"/>
                    <a:pt x="288" y="161"/>
                  </a:cubicBezTo>
                  <a:cubicBezTo>
                    <a:pt x="286" y="162"/>
                    <a:pt x="283" y="163"/>
                    <a:pt x="280" y="163"/>
                  </a:cubicBezTo>
                  <a:moveTo>
                    <a:pt x="179" y="22"/>
                  </a:moveTo>
                  <a:cubicBezTo>
                    <a:pt x="174" y="15"/>
                    <a:pt x="167" y="10"/>
                    <a:pt x="159" y="8"/>
                  </a:cubicBezTo>
                  <a:cubicBezTo>
                    <a:pt x="151" y="6"/>
                    <a:pt x="142" y="7"/>
                    <a:pt x="135" y="11"/>
                  </a:cubicBezTo>
                  <a:cubicBezTo>
                    <a:pt x="127" y="15"/>
                    <a:pt x="121" y="21"/>
                    <a:pt x="118" y="29"/>
                  </a:cubicBezTo>
                  <a:cubicBezTo>
                    <a:pt x="115" y="37"/>
                    <a:pt x="115" y="46"/>
                    <a:pt x="117" y="54"/>
                  </a:cubicBezTo>
                  <a:cubicBezTo>
                    <a:pt x="120" y="62"/>
                    <a:pt x="125" y="68"/>
                    <a:pt x="132" y="73"/>
                  </a:cubicBezTo>
                  <a:cubicBezTo>
                    <a:pt x="140" y="77"/>
                    <a:pt x="148" y="79"/>
                    <a:pt x="156" y="78"/>
                  </a:cubicBezTo>
                  <a:cubicBezTo>
                    <a:pt x="165" y="76"/>
                    <a:pt x="172" y="72"/>
                    <a:pt x="177" y="66"/>
                  </a:cubicBezTo>
                  <a:cubicBezTo>
                    <a:pt x="183" y="59"/>
                    <a:pt x="186" y="51"/>
                    <a:pt x="186" y="43"/>
                  </a:cubicBezTo>
                  <a:cubicBezTo>
                    <a:pt x="186" y="35"/>
                    <a:pt x="183" y="28"/>
                    <a:pt x="179" y="22"/>
                  </a:cubicBezTo>
                  <a:moveTo>
                    <a:pt x="165" y="57"/>
                  </a:moveTo>
                  <a:cubicBezTo>
                    <a:pt x="162" y="60"/>
                    <a:pt x="157" y="62"/>
                    <a:pt x="153" y="63"/>
                  </a:cubicBezTo>
                  <a:cubicBezTo>
                    <a:pt x="148" y="63"/>
                    <a:pt x="143" y="62"/>
                    <a:pt x="140" y="59"/>
                  </a:cubicBezTo>
                  <a:cubicBezTo>
                    <a:pt x="136" y="57"/>
                    <a:pt x="133" y="53"/>
                    <a:pt x="132" y="48"/>
                  </a:cubicBezTo>
                  <a:cubicBezTo>
                    <a:pt x="130" y="44"/>
                    <a:pt x="130" y="39"/>
                    <a:pt x="132" y="35"/>
                  </a:cubicBezTo>
                  <a:cubicBezTo>
                    <a:pt x="134" y="31"/>
                    <a:pt x="137" y="27"/>
                    <a:pt x="141" y="25"/>
                  </a:cubicBezTo>
                  <a:cubicBezTo>
                    <a:pt x="145" y="23"/>
                    <a:pt x="150" y="22"/>
                    <a:pt x="155" y="23"/>
                  </a:cubicBezTo>
                  <a:cubicBezTo>
                    <a:pt x="159" y="24"/>
                    <a:pt x="163" y="26"/>
                    <a:pt x="166" y="30"/>
                  </a:cubicBezTo>
                  <a:cubicBezTo>
                    <a:pt x="169" y="33"/>
                    <a:pt x="171" y="38"/>
                    <a:pt x="171" y="43"/>
                  </a:cubicBezTo>
                  <a:cubicBezTo>
                    <a:pt x="171" y="45"/>
                    <a:pt x="170" y="48"/>
                    <a:pt x="169" y="50"/>
                  </a:cubicBezTo>
                  <a:cubicBezTo>
                    <a:pt x="168" y="53"/>
                    <a:pt x="167" y="55"/>
                    <a:pt x="165" y="57"/>
                  </a:cubicBezTo>
                  <a:moveTo>
                    <a:pt x="21" y="187"/>
                  </a:moveTo>
                  <a:cubicBezTo>
                    <a:pt x="14" y="187"/>
                    <a:pt x="6" y="189"/>
                    <a:pt x="0" y="194"/>
                  </a:cubicBezTo>
                  <a:cubicBezTo>
                    <a:pt x="0" y="251"/>
                    <a:pt x="0" y="251"/>
                    <a:pt x="0" y="251"/>
                  </a:cubicBezTo>
                  <a:cubicBezTo>
                    <a:pt x="5" y="254"/>
                    <a:pt x="10" y="256"/>
                    <a:pt x="15" y="257"/>
                  </a:cubicBezTo>
                  <a:cubicBezTo>
                    <a:pt x="21" y="258"/>
                    <a:pt x="27" y="258"/>
                    <a:pt x="32" y="256"/>
                  </a:cubicBezTo>
                  <a:cubicBezTo>
                    <a:pt x="37" y="254"/>
                    <a:pt x="42" y="251"/>
                    <a:pt x="46" y="247"/>
                  </a:cubicBezTo>
                  <a:cubicBezTo>
                    <a:pt x="50" y="243"/>
                    <a:pt x="53" y="239"/>
                    <a:pt x="54" y="233"/>
                  </a:cubicBezTo>
                  <a:cubicBezTo>
                    <a:pt x="56" y="228"/>
                    <a:pt x="57" y="222"/>
                    <a:pt x="56" y="217"/>
                  </a:cubicBezTo>
                  <a:cubicBezTo>
                    <a:pt x="55" y="211"/>
                    <a:pt x="53" y="206"/>
                    <a:pt x="49" y="202"/>
                  </a:cubicBezTo>
                  <a:cubicBezTo>
                    <a:pt x="46" y="197"/>
                    <a:pt x="42" y="193"/>
                    <a:pt x="37" y="191"/>
                  </a:cubicBezTo>
                  <a:cubicBezTo>
                    <a:pt x="32" y="188"/>
                    <a:pt x="27" y="187"/>
                    <a:pt x="21" y="187"/>
                  </a:cubicBezTo>
                  <a:moveTo>
                    <a:pt x="35" y="237"/>
                  </a:moveTo>
                  <a:cubicBezTo>
                    <a:pt x="32" y="240"/>
                    <a:pt x="28" y="242"/>
                    <a:pt x="23" y="242"/>
                  </a:cubicBezTo>
                  <a:cubicBezTo>
                    <a:pt x="18" y="243"/>
                    <a:pt x="14" y="242"/>
                    <a:pt x="10" y="239"/>
                  </a:cubicBezTo>
                  <a:cubicBezTo>
                    <a:pt x="6" y="237"/>
                    <a:pt x="3" y="233"/>
                    <a:pt x="2" y="228"/>
                  </a:cubicBezTo>
                  <a:cubicBezTo>
                    <a:pt x="1" y="224"/>
                    <a:pt x="1" y="219"/>
                    <a:pt x="3" y="215"/>
                  </a:cubicBezTo>
                  <a:cubicBezTo>
                    <a:pt x="4" y="210"/>
                    <a:pt x="8" y="207"/>
                    <a:pt x="12" y="204"/>
                  </a:cubicBezTo>
                  <a:cubicBezTo>
                    <a:pt x="16" y="202"/>
                    <a:pt x="20" y="202"/>
                    <a:pt x="25" y="202"/>
                  </a:cubicBezTo>
                  <a:cubicBezTo>
                    <a:pt x="30" y="203"/>
                    <a:pt x="34" y="206"/>
                    <a:pt x="37" y="209"/>
                  </a:cubicBezTo>
                  <a:cubicBezTo>
                    <a:pt x="39" y="213"/>
                    <a:pt x="41" y="218"/>
                    <a:pt x="41" y="222"/>
                  </a:cubicBezTo>
                  <a:cubicBezTo>
                    <a:pt x="41" y="225"/>
                    <a:pt x="41" y="228"/>
                    <a:pt x="40" y="230"/>
                  </a:cubicBezTo>
                  <a:cubicBezTo>
                    <a:pt x="39" y="233"/>
                    <a:pt x="37" y="235"/>
                    <a:pt x="35" y="23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4" name="Freeform 6">
              <a:extLst>
                <a:ext uri="{FF2B5EF4-FFF2-40B4-BE49-F238E27FC236}">
                  <a16:creationId xmlns:a16="http://schemas.microsoft.com/office/drawing/2014/main" id="{D01C3C2E-8803-DE9A-DED8-5E6DF6F97D4B}"/>
                </a:ext>
              </a:extLst>
            </p:cNvPr>
            <p:cNvSpPr>
              <a:spLocks/>
            </p:cNvSpPr>
            <p:nvPr/>
          </p:nvSpPr>
          <p:spPr bwMode="auto">
            <a:xfrm>
              <a:off x="2551398" y="5096497"/>
              <a:ext cx="15563" cy="59139"/>
            </a:xfrm>
            <a:custGeom>
              <a:avLst/>
              <a:gdLst>
                <a:gd name="T0" fmla="*/ 14 w 14"/>
                <a:gd name="T1" fmla="*/ 0 h 57"/>
                <a:gd name="T2" fmla="*/ 14 w 14"/>
                <a:gd name="T3" fmla="*/ 57 h 57"/>
                <a:gd name="T4" fmla="*/ 4 w 14"/>
                <a:gd name="T5" fmla="*/ 44 h 57"/>
                <a:gd name="T6" fmla="*/ 0 w 14"/>
                <a:gd name="T7" fmla="*/ 28 h 57"/>
                <a:gd name="T8" fmla="*/ 4 w 14"/>
                <a:gd name="T9" fmla="*/ 12 h 57"/>
                <a:gd name="T10" fmla="*/ 14 w 14"/>
                <a:gd name="T11" fmla="*/ 0 h 57"/>
              </a:gdLst>
              <a:ahLst/>
              <a:cxnLst>
                <a:cxn ang="0">
                  <a:pos x="T0" y="T1"/>
                </a:cxn>
                <a:cxn ang="0">
                  <a:pos x="T2" y="T3"/>
                </a:cxn>
                <a:cxn ang="0">
                  <a:pos x="T4" y="T5"/>
                </a:cxn>
                <a:cxn ang="0">
                  <a:pos x="T6" y="T7"/>
                </a:cxn>
                <a:cxn ang="0">
                  <a:pos x="T8" y="T9"/>
                </a:cxn>
                <a:cxn ang="0">
                  <a:pos x="T10" y="T11"/>
                </a:cxn>
              </a:cxnLst>
              <a:rect l="0" t="0" r="r" b="b"/>
              <a:pathLst>
                <a:path w="14" h="57">
                  <a:moveTo>
                    <a:pt x="14" y="0"/>
                  </a:moveTo>
                  <a:cubicBezTo>
                    <a:pt x="14" y="57"/>
                    <a:pt x="14" y="57"/>
                    <a:pt x="14" y="57"/>
                  </a:cubicBezTo>
                  <a:cubicBezTo>
                    <a:pt x="10" y="54"/>
                    <a:pt x="6" y="49"/>
                    <a:pt x="4" y="44"/>
                  </a:cubicBezTo>
                  <a:cubicBezTo>
                    <a:pt x="1" y="39"/>
                    <a:pt x="0" y="34"/>
                    <a:pt x="0" y="28"/>
                  </a:cubicBezTo>
                  <a:cubicBezTo>
                    <a:pt x="0" y="23"/>
                    <a:pt x="1" y="17"/>
                    <a:pt x="4" y="12"/>
                  </a:cubicBezTo>
                  <a:cubicBezTo>
                    <a:pt x="6" y="7"/>
                    <a:pt x="10" y="3"/>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5" name="Freeform 7">
              <a:extLst>
                <a:ext uri="{FF2B5EF4-FFF2-40B4-BE49-F238E27FC236}">
                  <a16:creationId xmlns:a16="http://schemas.microsoft.com/office/drawing/2014/main" id="{C880E63B-869D-A8C0-8B10-6E188A9F1667}"/>
                </a:ext>
              </a:extLst>
            </p:cNvPr>
            <p:cNvSpPr>
              <a:spLocks/>
            </p:cNvSpPr>
            <p:nvPr/>
          </p:nvSpPr>
          <p:spPr bwMode="auto">
            <a:xfrm>
              <a:off x="2523385" y="5063814"/>
              <a:ext cx="43576" cy="124504"/>
            </a:xfrm>
            <a:custGeom>
              <a:avLst/>
              <a:gdLst>
                <a:gd name="T0" fmla="*/ 41 w 41"/>
                <a:gd name="T1" fmla="*/ 0 h 119"/>
                <a:gd name="T2" fmla="*/ 41 w 41"/>
                <a:gd name="T3" fmla="*/ 19 h 119"/>
                <a:gd name="T4" fmla="*/ 23 w 41"/>
                <a:gd name="T5" fmla="*/ 36 h 119"/>
                <a:gd name="T6" fmla="*/ 17 w 41"/>
                <a:gd name="T7" fmla="*/ 59 h 119"/>
                <a:gd name="T8" fmla="*/ 23 w 41"/>
                <a:gd name="T9" fmla="*/ 83 h 119"/>
                <a:gd name="T10" fmla="*/ 41 w 41"/>
                <a:gd name="T11" fmla="*/ 100 h 119"/>
                <a:gd name="T12" fmla="*/ 41 w 41"/>
                <a:gd name="T13" fmla="*/ 119 h 119"/>
                <a:gd name="T14" fmla="*/ 11 w 41"/>
                <a:gd name="T15" fmla="*/ 96 h 119"/>
                <a:gd name="T16" fmla="*/ 0 w 41"/>
                <a:gd name="T17" fmla="*/ 59 h 119"/>
                <a:gd name="T18" fmla="*/ 11 w 41"/>
                <a:gd name="T19" fmla="*/ 23 h 119"/>
                <a:gd name="T20" fmla="*/ 41 w 41"/>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19">
                  <a:moveTo>
                    <a:pt x="41" y="0"/>
                  </a:moveTo>
                  <a:cubicBezTo>
                    <a:pt x="41" y="19"/>
                    <a:pt x="41" y="19"/>
                    <a:pt x="41" y="19"/>
                  </a:cubicBezTo>
                  <a:cubicBezTo>
                    <a:pt x="34" y="23"/>
                    <a:pt x="28" y="29"/>
                    <a:pt x="23" y="36"/>
                  </a:cubicBezTo>
                  <a:cubicBezTo>
                    <a:pt x="19" y="43"/>
                    <a:pt x="17" y="51"/>
                    <a:pt x="17" y="59"/>
                  </a:cubicBezTo>
                  <a:cubicBezTo>
                    <a:pt x="17" y="68"/>
                    <a:pt x="19" y="76"/>
                    <a:pt x="23" y="83"/>
                  </a:cubicBezTo>
                  <a:cubicBezTo>
                    <a:pt x="28" y="90"/>
                    <a:pt x="34" y="96"/>
                    <a:pt x="41" y="100"/>
                  </a:cubicBezTo>
                  <a:cubicBezTo>
                    <a:pt x="41" y="119"/>
                    <a:pt x="41" y="119"/>
                    <a:pt x="41" y="119"/>
                  </a:cubicBezTo>
                  <a:cubicBezTo>
                    <a:pt x="29" y="114"/>
                    <a:pt x="19" y="106"/>
                    <a:pt x="11" y="96"/>
                  </a:cubicBezTo>
                  <a:cubicBezTo>
                    <a:pt x="4" y="85"/>
                    <a:pt x="0" y="72"/>
                    <a:pt x="0" y="59"/>
                  </a:cubicBezTo>
                  <a:cubicBezTo>
                    <a:pt x="0" y="46"/>
                    <a:pt x="4" y="34"/>
                    <a:pt x="11" y="23"/>
                  </a:cubicBezTo>
                  <a:cubicBezTo>
                    <a:pt x="19" y="12"/>
                    <a:pt x="29" y="4"/>
                    <a:pt x="4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6" name="Freeform 8">
              <a:extLst>
                <a:ext uri="{FF2B5EF4-FFF2-40B4-BE49-F238E27FC236}">
                  <a16:creationId xmlns:a16="http://schemas.microsoft.com/office/drawing/2014/main" id="{7946F32E-0935-7D39-AC9A-7399A02AB2EE}"/>
                </a:ext>
              </a:extLst>
            </p:cNvPr>
            <p:cNvSpPr>
              <a:spLocks noEditPoints="1"/>
            </p:cNvSpPr>
            <p:nvPr/>
          </p:nvSpPr>
          <p:spPr bwMode="auto">
            <a:xfrm>
              <a:off x="2566961" y="5088715"/>
              <a:ext cx="57583" cy="59139"/>
            </a:xfrm>
            <a:custGeom>
              <a:avLst/>
              <a:gdLst>
                <a:gd name="T0" fmla="*/ 10 w 55"/>
                <a:gd name="T1" fmla="*/ 53 h 56"/>
                <a:gd name="T2" fmla="*/ 10 w 55"/>
                <a:gd name="T3" fmla="*/ 53 h 56"/>
                <a:gd name="T4" fmla="*/ 10 w 55"/>
                <a:gd name="T5" fmla="*/ 53 h 56"/>
                <a:gd name="T6" fmla="*/ 10 w 55"/>
                <a:gd name="T7" fmla="*/ 53 h 56"/>
                <a:gd name="T8" fmla="*/ 10 w 55"/>
                <a:gd name="T9" fmla="*/ 53 h 56"/>
                <a:gd name="T10" fmla="*/ 10 w 55"/>
                <a:gd name="T11" fmla="*/ 53 h 56"/>
                <a:gd name="T12" fmla="*/ 9 w 55"/>
                <a:gd name="T13" fmla="*/ 52 h 56"/>
                <a:gd name="T14" fmla="*/ 9 w 55"/>
                <a:gd name="T15" fmla="*/ 52 h 56"/>
                <a:gd name="T16" fmla="*/ 9 w 55"/>
                <a:gd name="T17" fmla="*/ 52 h 56"/>
                <a:gd name="T18" fmla="*/ 9 w 55"/>
                <a:gd name="T19" fmla="*/ 52 h 56"/>
                <a:gd name="T20" fmla="*/ 40 w 55"/>
                <a:gd name="T21" fmla="*/ 35 h 56"/>
                <a:gd name="T22" fmla="*/ 34 w 55"/>
                <a:gd name="T23" fmla="*/ 50 h 56"/>
                <a:gd name="T24" fmla="*/ 20 w 55"/>
                <a:gd name="T25" fmla="*/ 56 h 56"/>
                <a:gd name="T26" fmla="*/ 20 w 55"/>
                <a:gd name="T27" fmla="*/ 56 h 56"/>
                <a:gd name="T28" fmla="*/ 34 w 55"/>
                <a:gd name="T29" fmla="*/ 50 h 56"/>
                <a:gd name="T30" fmla="*/ 40 w 55"/>
                <a:gd name="T31" fmla="*/ 35 h 56"/>
                <a:gd name="T32" fmla="*/ 0 w 55"/>
                <a:gd name="T33" fmla="*/ 6 h 56"/>
                <a:gd name="T34" fmla="*/ 0 w 55"/>
                <a:gd name="T35" fmla="*/ 6 h 56"/>
                <a:gd name="T36" fmla="*/ 0 w 55"/>
                <a:gd name="T37" fmla="*/ 6 h 56"/>
                <a:gd name="T38" fmla="*/ 1 w 55"/>
                <a:gd name="T39" fmla="*/ 6 h 56"/>
                <a:gd name="T40" fmla="*/ 1 w 55"/>
                <a:gd name="T41" fmla="*/ 6 h 56"/>
                <a:gd name="T42" fmla="*/ 1 w 55"/>
                <a:gd name="T43" fmla="*/ 6 h 56"/>
                <a:gd name="T44" fmla="*/ 1 w 55"/>
                <a:gd name="T45" fmla="*/ 6 h 56"/>
                <a:gd name="T46" fmla="*/ 1 w 55"/>
                <a:gd name="T47" fmla="*/ 6 h 56"/>
                <a:gd name="T48" fmla="*/ 1 w 55"/>
                <a:gd name="T49" fmla="*/ 5 h 56"/>
                <a:gd name="T50" fmla="*/ 2 w 55"/>
                <a:gd name="T51" fmla="*/ 5 h 56"/>
                <a:gd name="T52" fmla="*/ 2 w 55"/>
                <a:gd name="T53" fmla="*/ 5 h 56"/>
                <a:gd name="T54" fmla="*/ 2 w 55"/>
                <a:gd name="T55" fmla="*/ 5 h 56"/>
                <a:gd name="T56" fmla="*/ 20 w 55"/>
                <a:gd name="T57" fmla="*/ 0 h 56"/>
                <a:gd name="T58" fmla="*/ 20 w 55"/>
                <a:gd name="T59" fmla="*/ 0 h 56"/>
                <a:gd name="T60" fmla="*/ 36 w 55"/>
                <a:gd name="T61" fmla="*/ 4 h 56"/>
                <a:gd name="T62" fmla="*/ 55 w 55"/>
                <a:gd name="T63" fmla="*/ 30 h 56"/>
                <a:gd name="T64" fmla="*/ 55 w 55"/>
                <a:gd name="T65" fmla="*/ 30 h 56"/>
                <a:gd name="T66" fmla="*/ 36 w 55"/>
                <a:gd name="T67"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56">
                  <a:moveTo>
                    <a:pt x="10" y="53"/>
                  </a:moveTo>
                  <a:cubicBezTo>
                    <a:pt x="10" y="53"/>
                    <a:pt x="10" y="53"/>
                    <a:pt x="10" y="53"/>
                  </a:cubicBezTo>
                  <a:cubicBezTo>
                    <a:pt x="10" y="53"/>
                    <a:pt x="10" y="53"/>
                    <a:pt x="10" y="53"/>
                  </a:cubicBezTo>
                  <a:moveTo>
                    <a:pt x="10" y="53"/>
                  </a:moveTo>
                  <a:cubicBezTo>
                    <a:pt x="10" y="53"/>
                    <a:pt x="10" y="53"/>
                    <a:pt x="10" y="53"/>
                  </a:cubicBezTo>
                  <a:cubicBezTo>
                    <a:pt x="10" y="53"/>
                    <a:pt x="10" y="53"/>
                    <a:pt x="10" y="53"/>
                  </a:cubicBezTo>
                  <a:moveTo>
                    <a:pt x="10" y="53"/>
                  </a:moveTo>
                  <a:cubicBezTo>
                    <a:pt x="10" y="53"/>
                    <a:pt x="10" y="53"/>
                    <a:pt x="10" y="53"/>
                  </a:cubicBezTo>
                  <a:cubicBezTo>
                    <a:pt x="10" y="53"/>
                    <a:pt x="10" y="53"/>
                    <a:pt x="10" y="53"/>
                  </a:cubicBezTo>
                  <a:moveTo>
                    <a:pt x="10" y="53"/>
                  </a:moveTo>
                  <a:cubicBezTo>
                    <a:pt x="10" y="53"/>
                    <a:pt x="10" y="53"/>
                    <a:pt x="10" y="53"/>
                  </a:cubicBezTo>
                  <a:cubicBezTo>
                    <a:pt x="10" y="53"/>
                    <a:pt x="10" y="53"/>
                    <a:pt x="10" y="53"/>
                  </a:cubicBezTo>
                  <a:moveTo>
                    <a:pt x="9" y="52"/>
                  </a:moveTo>
                  <a:cubicBezTo>
                    <a:pt x="9" y="52"/>
                    <a:pt x="9" y="52"/>
                    <a:pt x="9" y="52"/>
                  </a:cubicBezTo>
                  <a:cubicBezTo>
                    <a:pt x="9" y="52"/>
                    <a:pt x="9" y="52"/>
                    <a:pt x="9" y="52"/>
                  </a:cubicBezTo>
                  <a:moveTo>
                    <a:pt x="9" y="52"/>
                  </a:moveTo>
                  <a:cubicBezTo>
                    <a:pt x="9" y="52"/>
                    <a:pt x="9" y="52"/>
                    <a:pt x="9" y="52"/>
                  </a:cubicBezTo>
                  <a:cubicBezTo>
                    <a:pt x="9" y="52"/>
                    <a:pt x="9" y="52"/>
                    <a:pt x="9" y="52"/>
                  </a:cubicBezTo>
                  <a:moveTo>
                    <a:pt x="9" y="52"/>
                  </a:moveTo>
                  <a:cubicBezTo>
                    <a:pt x="9" y="52"/>
                    <a:pt x="9" y="52"/>
                    <a:pt x="9" y="52"/>
                  </a:cubicBezTo>
                  <a:cubicBezTo>
                    <a:pt x="9" y="52"/>
                    <a:pt x="9" y="52"/>
                    <a:pt x="9" y="52"/>
                  </a:cubicBezTo>
                  <a:moveTo>
                    <a:pt x="40" y="35"/>
                  </a:moveTo>
                  <a:cubicBezTo>
                    <a:pt x="40" y="38"/>
                    <a:pt x="40" y="41"/>
                    <a:pt x="39" y="43"/>
                  </a:cubicBezTo>
                  <a:cubicBezTo>
                    <a:pt x="38" y="45"/>
                    <a:pt x="36" y="48"/>
                    <a:pt x="34" y="50"/>
                  </a:cubicBezTo>
                  <a:cubicBezTo>
                    <a:pt x="31" y="53"/>
                    <a:pt x="27" y="55"/>
                    <a:pt x="22" y="55"/>
                  </a:cubicBezTo>
                  <a:cubicBezTo>
                    <a:pt x="21" y="55"/>
                    <a:pt x="21" y="56"/>
                    <a:pt x="20" y="56"/>
                  </a:cubicBezTo>
                  <a:cubicBezTo>
                    <a:pt x="17" y="56"/>
                    <a:pt x="13" y="55"/>
                    <a:pt x="10" y="53"/>
                  </a:cubicBezTo>
                  <a:cubicBezTo>
                    <a:pt x="13" y="55"/>
                    <a:pt x="17" y="56"/>
                    <a:pt x="20" y="56"/>
                  </a:cubicBezTo>
                  <a:cubicBezTo>
                    <a:pt x="21" y="56"/>
                    <a:pt x="21" y="56"/>
                    <a:pt x="22" y="55"/>
                  </a:cubicBezTo>
                  <a:cubicBezTo>
                    <a:pt x="27" y="55"/>
                    <a:pt x="31" y="53"/>
                    <a:pt x="34" y="50"/>
                  </a:cubicBezTo>
                  <a:cubicBezTo>
                    <a:pt x="36" y="48"/>
                    <a:pt x="38" y="46"/>
                    <a:pt x="39" y="43"/>
                  </a:cubicBezTo>
                  <a:cubicBezTo>
                    <a:pt x="40" y="41"/>
                    <a:pt x="40" y="38"/>
                    <a:pt x="40" y="35"/>
                  </a:cubicBezTo>
                  <a:cubicBezTo>
                    <a:pt x="40" y="35"/>
                    <a:pt x="40" y="35"/>
                    <a:pt x="40" y="35"/>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1" y="6"/>
                  </a:moveTo>
                  <a:cubicBezTo>
                    <a:pt x="1" y="6"/>
                    <a:pt x="0" y="6"/>
                    <a:pt x="0" y="6"/>
                  </a:cubicBezTo>
                  <a:cubicBezTo>
                    <a:pt x="0" y="6"/>
                    <a:pt x="1" y="6"/>
                    <a:pt x="1" y="6"/>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0" y="0"/>
                  </a:moveTo>
                  <a:cubicBezTo>
                    <a:pt x="14" y="0"/>
                    <a:pt x="8" y="2"/>
                    <a:pt x="2" y="5"/>
                  </a:cubicBezTo>
                  <a:cubicBezTo>
                    <a:pt x="8" y="2"/>
                    <a:pt x="14" y="0"/>
                    <a:pt x="20" y="0"/>
                  </a:cubicBezTo>
                  <a:cubicBezTo>
                    <a:pt x="20" y="0"/>
                    <a:pt x="20" y="0"/>
                    <a:pt x="20" y="0"/>
                  </a:cubicBezTo>
                  <a:cubicBezTo>
                    <a:pt x="26" y="0"/>
                    <a:pt x="31" y="1"/>
                    <a:pt x="36" y="4"/>
                  </a:cubicBezTo>
                  <a:cubicBezTo>
                    <a:pt x="41" y="6"/>
                    <a:pt x="45" y="10"/>
                    <a:pt x="48" y="15"/>
                  </a:cubicBezTo>
                  <a:cubicBezTo>
                    <a:pt x="52" y="19"/>
                    <a:pt x="54" y="24"/>
                    <a:pt x="55" y="30"/>
                  </a:cubicBezTo>
                  <a:cubicBezTo>
                    <a:pt x="55" y="32"/>
                    <a:pt x="55" y="33"/>
                    <a:pt x="55" y="35"/>
                  </a:cubicBezTo>
                  <a:cubicBezTo>
                    <a:pt x="55" y="33"/>
                    <a:pt x="55" y="32"/>
                    <a:pt x="55" y="30"/>
                  </a:cubicBezTo>
                  <a:cubicBezTo>
                    <a:pt x="54" y="24"/>
                    <a:pt x="52" y="19"/>
                    <a:pt x="48" y="15"/>
                  </a:cubicBezTo>
                  <a:cubicBezTo>
                    <a:pt x="45" y="10"/>
                    <a:pt x="41" y="6"/>
                    <a:pt x="36" y="4"/>
                  </a:cubicBezTo>
                  <a:cubicBezTo>
                    <a:pt x="31" y="1"/>
                    <a:pt x="26" y="0"/>
                    <a:pt x="20"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7" name="Freeform 9">
              <a:extLst>
                <a:ext uri="{FF2B5EF4-FFF2-40B4-BE49-F238E27FC236}">
                  <a16:creationId xmlns:a16="http://schemas.microsoft.com/office/drawing/2014/main" id="{9E638D5E-2A85-C6C8-1FA2-7EECCDCFCB65}"/>
                </a:ext>
              </a:extLst>
            </p:cNvPr>
            <p:cNvSpPr>
              <a:spLocks noEditPoints="1"/>
            </p:cNvSpPr>
            <p:nvPr/>
          </p:nvSpPr>
          <p:spPr bwMode="auto">
            <a:xfrm>
              <a:off x="2566961" y="5088715"/>
              <a:ext cx="57583" cy="74702"/>
            </a:xfrm>
            <a:custGeom>
              <a:avLst/>
              <a:gdLst>
                <a:gd name="T0" fmla="*/ 3 w 56"/>
                <a:gd name="T1" fmla="*/ 28 h 71"/>
                <a:gd name="T2" fmla="*/ 21 w 56"/>
                <a:gd name="T3" fmla="*/ 15 h 71"/>
                <a:gd name="T4" fmla="*/ 37 w 56"/>
                <a:gd name="T5" fmla="*/ 22 h 71"/>
                <a:gd name="T6" fmla="*/ 41 w 56"/>
                <a:gd name="T7" fmla="*/ 35 h 71"/>
                <a:gd name="T8" fmla="*/ 40 w 56"/>
                <a:gd name="T9" fmla="*/ 43 h 71"/>
                <a:gd name="T10" fmla="*/ 23 w 56"/>
                <a:gd name="T11" fmla="*/ 55 h 71"/>
                <a:gd name="T12" fmla="*/ 11 w 56"/>
                <a:gd name="T13" fmla="*/ 53 h 71"/>
                <a:gd name="T14" fmla="*/ 11 w 56"/>
                <a:gd name="T15" fmla="*/ 53 h 71"/>
                <a:gd name="T16" fmla="*/ 11 w 56"/>
                <a:gd name="T17" fmla="*/ 53 h 71"/>
                <a:gd name="T18" fmla="*/ 11 w 56"/>
                <a:gd name="T19" fmla="*/ 53 h 71"/>
                <a:gd name="T20" fmla="*/ 11 w 56"/>
                <a:gd name="T21" fmla="*/ 53 h 71"/>
                <a:gd name="T22" fmla="*/ 10 w 56"/>
                <a:gd name="T23" fmla="*/ 52 h 71"/>
                <a:gd name="T24" fmla="*/ 10 w 56"/>
                <a:gd name="T25" fmla="*/ 52 h 71"/>
                <a:gd name="T26" fmla="*/ 10 w 56"/>
                <a:gd name="T27" fmla="*/ 52 h 71"/>
                <a:gd name="T28" fmla="*/ 10 w 56"/>
                <a:gd name="T29" fmla="*/ 52 h 71"/>
                <a:gd name="T30" fmla="*/ 1 w 56"/>
                <a:gd name="T31" fmla="*/ 35 h 71"/>
                <a:gd name="T32" fmla="*/ 21 w 56"/>
                <a:gd name="T33" fmla="*/ 0 h 71"/>
                <a:gd name="T34" fmla="*/ 3 w 56"/>
                <a:gd name="T35" fmla="*/ 5 h 71"/>
                <a:gd name="T36" fmla="*/ 3 w 56"/>
                <a:gd name="T37" fmla="*/ 5 h 71"/>
                <a:gd name="T38" fmla="*/ 2 w 56"/>
                <a:gd name="T39" fmla="*/ 5 h 71"/>
                <a:gd name="T40" fmla="*/ 2 w 56"/>
                <a:gd name="T41" fmla="*/ 6 h 71"/>
                <a:gd name="T42" fmla="*/ 2 w 56"/>
                <a:gd name="T43" fmla="*/ 6 h 71"/>
                <a:gd name="T44" fmla="*/ 2 w 56"/>
                <a:gd name="T45" fmla="*/ 6 h 71"/>
                <a:gd name="T46" fmla="*/ 1 w 56"/>
                <a:gd name="T47" fmla="*/ 6 h 71"/>
                <a:gd name="T48" fmla="*/ 1 w 56"/>
                <a:gd name="T49" fmla="*/ 6 h 71"/>
                <a:gd name="T50" fmla="*/ 0 w 56"/>
                <a:gd name="T51" fmla="*/ 7 h 71"/>
                <a:gd name="T52" fmla="*/ 0 w 56"/>
                <a:gd name="T53" fmla="*/ 64 h 71"/>
                <a:gd name="T54" fmla="*/ 21 w 56"/>
                <a:gd name="T55" fmla="*/ 71 h 71"/>
                <a:gd name="T56" fmla="*/ 46 w 56"/>
                <a:gd name="T57" fmla="*/ 60 h 71"/>
                <a:gd name="T58" fmla="*/ 56 w 56"/>
                <a:gd name="T59" fmla="*/ 35 h 71"/>
                <a:gd name="T60" fmla="*/ 49 w 56"/>
                <a:gd name="T61" fmla="*/ 15 h 71"/>
                <a:gd name="T62" fmla="*/ 21 w 5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71">
                  <a:moveTo>
                    <a:pt x="1" y="35"/>
                  </a:moveTo>
                  <a:cubicBezTo>
                    <a:pt x="1" y="33"/>
                    <a:pt x="2" y="30"/>
                    <a:pt x="3" y="28"/>
                  </a:cubicBezTo>
                  <a:cubicBezTo>
                    <a:pt x="4" y="23"/>
                    <a:pt x="8" y="20"/>
                    <a:pt x="12" y="17"/>
                  </a:cubicBezTo>
                  <a:cubicBezTo>
                    <a:pt x="15" y="16"/>
                    <a:pt x="18" y="15"/>
                    <a:pt x="21" y="15"/>
                  </a:cubicBezTo>
                  <a:cubicBezTo>
                    <a:pt x="22" y="15"/>
                    <a:pt x="24" y="15"/>
                    <a:pt x="25" y="15"/>
                  </a:cubicBezTo>
                  <a:cubicBezTo>
                    <a:pt x="30" y="16"/>
                    <a:pt x="34" y="19"/>
                    <a:pt x="37" y="22"/>
                  </a:cubicBezTo>
                  <a:cubicBezTo>
                    <a:pt x="39" y="26"/>
                    <a:pt x="41" y="31"/>
                    <a:pt x="41" y="35"/>
                  </a:cubicBezTo>
                  <a:cubicBezTo>
                    <a:pt x="41" y="35"/>
                    <a:pt x="41" y="35"/>
                    <a:pt x="41" y="35"/>
                  </a:cubicBezTo>
                  <a:cubicBezTo>
                    <a:pt x="41" y="35"/>
                    <a:pt x="41" y="35"/>
                    <a:pt x="41" y="35"/>
                  </a:cubicBezTo>
                  <a:cubicBezTo>
                    <a:pt x="41" y="38"/>
                    <a:pt x="41" y="41"/>
                    <a:pt x="40" y="43"/>
                  </a:cubicBezTo>
                  <a:cubicBezTo>
                    <a:pt x="39" y="46"/>
                    <a:pt x="37" y="48"/>
                    <a:pt x="35" y="50"/>
                  </a:cubicBezTo>
                  <a:cubicBezTo>
                    <a:pt x="32" y="53"/>
                    <a:pt x="28" y="55"/>
                    <a:pt x="23" y="55"/>
                  </a:cubicBezTo>
                  <a:cubicBezTo>
                    <a:pt x="22" y="56"/>
                    <a:pt x="22" y="56"/>
                    <a:pt x="21" y="56"/>
                  </a:cubicBezTo>
                  <a:cubicBezTo>
                    <a:pt x="18" y="56"/>
                    <a:pt x="14" y="55"/>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11" y="53"/>
                    <a:pt x="10" y="52"/>
                    <a:pt x="10" y="52"/>
                  </a:cubicBezTo>
                  <a:cubicBezTo>
                    <a:pt x="10" y="52"/>
                    <a:pt x="10" y="52"/>
                    <a:pt x="10" y="52"/>
                  </a:cubicBezTo>
                  <a:cubicBezTo>
                    <a:pt x="10" y="52"/>
                    <a:pt x="10" y="52"/>
                    <a:pt x="10" y="52"/>
                  </a:cubicBezTo>
                  <a:cubicBezTo>
                    <a:pt x="10" y="52"/>
                    <a:pt x="10" y="52"/>
                    <a:pt x="10" y="52"/>
                  </a:cubicBezTo>
                  <a:cubicBezTo>
                    <a:pt x="10" y="52"/>
                    <a:pt x="10" y="52"/>
                    <a:pt x="10" y="52"/>
                  </a:cubicBezTo>
                  <a:cubicBezTo>
                    <a:pt x="10" y="52"/>
                    <a:pt x="10" y="52"/>
                    <a:pt x="10" y="52"/>
                  </a:cubicBezTo>
                  <a:cubicBezTo>
                    <a:pt x="10" y="52"/>
                    <a:pt x="10" y="52"/>
                    <a:pt x="10" y="52"/>
                  </a:cubicBezTo>
                  <a:cubicBezTo>
                    <a:pt x="10" y="52"/>
                    <a:pt x="10" y="52"/>
                    <a:pt x="10" y="52"/>
                  </a:cubicBezTo>
                  <a:cubicBezTo>
                    <a:pt x="6" y="50"/>
                    <a:pt x="3" y="46"/>
                    <a:pt x="2" y="41"/>
                  </a:cubicBezTo>
                  <a:cubicBezTo>
                    <a:pt x="1" y="39"/>
                    <a:pt x="1" y="37"/>
                    <a:pt x="1" y="35"/>
                  </a:cubicBezTo>
                  <a:cubicBezTo>
                    <a:pt x="1" y="35"/>
                    <a:pt x="1" y="35"/>
                    <a:pt x="1" y="35"/>
                  </a:cubicBezTo>
                  <a:moveTo>
                    <a:pt x="21" y="0"/>
                  </a:moveTo>
                  <a:cubicBezTo>
                    <a:pt x="15" y="0"/>
                    <a:pt x="9" y="2"/>
                    <a:pt x="3" y="5"/>
                  </a:cubicBezTo>
                  <a:cubicBezTo>
                    <a:pt x="3" y="5"/>
                    <a:pt x="3" y="5"/>
                    <a:pt x="3" y="5"/>
                  </a:cubicBezTo>
                  <a:cubicBezTo>
                    <a:pt x="3" y="5"/>
                    <a:pt x="3" y="5"/>
                    <a:pt x="3" y="5"/>
                  </a:cubicBezTo>
                  <a:cubicBezTo>
                    <a:pt x="3" y="5"/>
                    <a:pt x="3" y="5"/>
                    <a:pt x="3" y="5"/>
                  </a:cubicBezTo>
                  <a:cubicBezTo>
                    <a:pt x="3" y="5"/>
                    <a:pt x="3" y="5"/>
                    <a:pt x="3" y="5"/>
                  </a:cubicBezTo>
                  <a:cubicBezTo>
                    <a:pt x="3" y="5"/>
                    <a:pt x="3" y="5"/>
                    <a:pt x="2" y="5"/>
                  </a:cubicBezTo>
                  <a:cubicBezTo>
                    <a:pt x="2" y="5"/>
                    <a:pt x="2" y="5"/>
                    <a:pt x="2" y="5"/>
                  </a:cubicBezTo>
                  <a:cubicBezTo>
                    <a:pt x="2" y="5"/>
                    <a:pt x="2" y="5"/>
                    <a:pt x="2" y="6"/>
                  </a:cubicBezTo>
                  <a:cubicBezTo>
                    <a:pt x="2" y="6"/>
                    <a:pt x="2" y="6"/>
                    <a:pt x="2" y="6"/>
                  </a:cubicBezTo>
                  <a:cubicBezTo>
                    <a:pt x="2" y="6"/>
                    <a:pt x="2" y="6"/>
                    <a:pt x="2"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0" y="7"/>
                  </a:cubicBezTo>
                  <a:cubicBezTo>
                    <a:pt x="0" y="7"/>
                    <a:pt x="0" y="7"/>
                    <a:pt x="0" y="7"/>
                  </a:cubicBezTo>
                  <a:cubicBezTo>
                    <a:pt x="0" y="64"/>
                    <a:pt x="0" y="64"/>
                    <a:pt x="0" y="64"/>
                  </a:cubicBezTo>
                  <a:cubicBezTo>
                    <a:pt x="5" y="67"/>
                    <a:pt x="10" y="69"/>
                    <a:pt x="15" y="70"/>
                  </a:cubicBezTo>
                  <a:cubicBezTo>
                    <a:pt x="17" y="70"/>
                    <a:pt x="19" y="71"/>
                    <a:pt x="21" y="71"/>
                  </a:cubicBezTo>
                  <a:cubicBezTo>
                    <a:pt x="25" y="71"/>
                    <a:pt x="28" y="70"/>
                    <a:pt x="32" y="69"/>
                  </a:cubicBezTo>
                  <a:cubicBezTo>
                    <a:pt x="37" y="67"/>
                    <a:pt x="42" y="64"/>
                    <a:pt x="46" y="60"/>
                  </a:cubicBezTo>
                  <a:cubicBezTo>
                    <a:pt x="50" y="56"/>
                    <a:pt x="53" y="52"/>
                    <a:pt x="54" y="46"/>
                  </a:cubicBezTo>
                  <a:cubicBezTo>
                    <a:pt x="56" y="43"/>
                    <a:pt x="56" y="39"/>
                    <a:pt x="56" y="35"/>
                  </a:cubicBezTo>
                  <a:cubicBezTo>
                    <a:pt x="56" y="33"/>
                    <a:pt x="56" y="32"/>
                    <a:pt x="56" y="30"/>
                  </a:cubicBezTo>
                  <a:cubicBezTo>
                    <a:pt x="55" y="24"/>
                    <a:pt x="53" y="19"/>
                    <a:pt x="49" y="15"/>
                  </a:cubicBezTo>
                  <a:cubicBezTo>
                    <a:pt x="46" y="10"/>
                    <a:pt x="42" y="6"/>
                    <a:pt x="37" y="4"/>
                  </a:cubicBezTo>
                  <a:cubicBezTo>
                    <a:pt x="32" y="1"/>
                    <a:pt x="27" y="0"/>
                    <a:pt x="21" y="0"/>
                  </a:cubicBezTo>
                  <a:cubicBezTo>
                    <a:pt x="21" y="0"/>
                    <a:pt x="21" y="0"/>
                    <a:pt x="21"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8" name="Freeform 10">
              <a:extLst>
                <a:ext uri="{FF2B5EF4-FFF2-40B4-BE49-F238E27FC236}">
                  <a16:creationId xmlns:a16="http://schemas.microsoft.com/office/drawing/2014/main" id="{453A911E-CB80-371B-4FC0-B3F44AF9F234}"/>
                </a:ext>
              </a:extLst>
            </p:cNvPr>
            <p:cNvSpPr>
              <a:spLocks noEditPoints="1"/>
            </p:cNvSpPr>
            <p:nvPr/>
          </p:nvSpPr>
          <p:spPr bwMode="auto">
            <a:xfrm>
              <a:off x="2566961" y="5079377"/>
              <a:ext cx="21788" cy="90265"/>
            </a:xfrm>
            <a:custGeom>
              <a:avLst/>
              <a:gdLst>
                <a:gd name="T0" fmla="*/ 4 w 21"/>
                <a:gd name="T1" fmla="*/ 88 h 88"/>
                <a:gd name="T2" fmla="*/ 4 w 21"/>
                <a:gd name="T3" fmla="*/ 88 h 88"/>
                <a:gd name="T4" fmla="*/ 4 w 21"/>
                <a:gd name="T5" fmla="*/ 88 h 88"/>
                <a:gd name="T6" fmla="*/ 4 w 21"/>
                <a:gd name="T7" fmla="*/ 87 h 88"/>
                <a:gd name="T8" fmla="*/ 4 w 21"/>
                <a:gd name="T9" fmla="*/ 87 h 88"/>
                <a:gd name="T10" fmla="*/ 4 w 21"/>
                <a:gd name="T11" fmla="*/ 87 h 88"/>
                <a:gd name="T12" fmla="*/ 4 w 21"/>
                <a:gd name="T13" fmla="*/ 87 h 88"/>
                <a:gd name="T14" fmla="*/ 4 w 21"/>
                <a:gd name="T15" fmla="*/ 87 h 88"/>
                <a:gd name="T16" fmla="*/ 4 w 21"/>
                <a:gd name="T17" fmla="*/ 87 h 88"/>
                <a:gd name="T18" fmla="*/ 3 w 21"/>
                <a:gd name="T19" fmla="*/ 87 h 88"/>
                <a:gd name="T20" fmla="*/ 3 w 21"/>
                <a:gd name="T21" fmla="*/ 87 h 88"/>
                <a:gd name="T22" fmla="*/ 3 w 21"/>
                <a:gd name="T23" fmla="*/ 87 h 88"/>
                <a:gd name="T24" fmla="*/ 3 w 21"/>
                <a:gd name="T25" fmla="*/ 87 h 88"/>
                <a:gd name="T26" fmla="*/ 3 w 21"/>
                <a:gd name="T27" fmla="*/ 87 h 88"/>
                <a:gd name="T28" fmla="*/ 3 w 21"/>
                <a:gd name="T29" fmla="*/ 87 h 88"/>
                <a:gd name="T30" fmla="*/ 3 w 21"/>
                <a:gd name="T31" fmla="*/ 87 h 88"/>
                <a:gd name="T32" fmla="*/ 3 w 21"/>
                <a:gd name="T33" fmla="*/ 87 h 88"/>
                <a:gd name="T34" fmla="*/ 3 w 21"/>
                <a:gd name="T35" fmla="*/ 87 h 88"/>
                <a:gd name="T36" fmla="*/ 2 w 21"/>
                <a:gd name="T37" fmla="*/ 87 h 88"/>
                <a:gd name="T38" fmla="*/ 2 w 21"/>
                <a:gd name="T39" fmla="*/ 87 h 88"/>
                <a:gd name="T40" fmla="*/ 2 w 21"/>
                <a:gd name="T41" fmla="*/ 87 h 88"/>
                <a:gd name="T42" fmla="*/ 2 w 21"/>
                <a:gd name="T43" fmla="*/ 87 h 88"/>
                <a:gd name="T44" fmla="*/ 2 w 21"/>
                <a:gd name="T45" fmla="*/ 87 h 88"/>
                <a:gd name="T46" fmla="*/ 2 w 21"/>
                <a:gd name="T47" fmla="*/ 87 h 88"/>
                <a:gd name="T48" fmla="*/ 2 w 21"/>
                <a:gd name="T49" fmla="*/ 86 h 88"/>
                <a:gd name="T50" fmla="*/ 2 w 21"/>
                <a:gd name="T51" fmla="*/ 86 h 88"/>
                <a:gd name="T52" fmla="*/ 2 w 21"/>
                <a:gd name="T53" fmla="*/ 86 h 88"/>
                <a:gd name="T54" fmla="*/ 1 w 21"/>
                <a:gd name="T55" fmla="*/ 86 h 88"/>
                <a:gd name="T56" fmla="*/ 2 w 21"/>
                <a:gd name="T57" fmla="*/ 86 h 88"/>
                <a:gd name="T58" fmla="*/ 1 w 21"/>
                <a:gd name="T59" fmla="*/ 86 h 88"/>
                <a:gd name="T60" fmla="*/ 1 w 21"/>
                <a:gd name="T61" fmla="*/ 86 h 88"/>
                <a:gd name="T62" fmla="*/ 1 w 21"/>
                <a:gd name="T63" fmla="*/ 86 h 88"/>
                <a:gd name="T64" fmla="*/ 1 w 21"/>
                <a:gd name="T65" fmla="*/ 86 h 88"/>
                <a:gd name="T66" fmla="*/ 1 w 21"/>
                <a:gd name="T67" fmla="*/ 86 h 88"/>
                <a:gd name="T68" fmla="*/ 1 w 21"/>
                <a:gd name="T69" fmla="*/ 86 h 88"/>
                <a:gd name="T70" fmla="*/ 1 w 21"/>
                <a:gd name="T71" fmla="*/ 86 h 88"/>
                <a:gd name="T72" fmla="*/ 0 w 21"/>
                <a:gd name="T73" fmla="*/ 86 h 88"/>
                <a:gd name="T74" fmla="*/ 0 w 21"/>
                <a:gd name="T75" fmla="*/ 86 h 88"/>
                <a:gd name="T76" fmla="*/ 1 w 21"/>
                <a:gd name="T77" fmla="*/ 86 h 88"/>
                <a:gd name="T78" fmla="*/ 0 w 21"/>
                <a:gd name="T79" fmla="*/ 86 h 88"/>
                <a:gd name="T80" fmla="*/ 21 w 21"/>
                <a:gd name="T81" fmla="*/ 0 h 88"/>
                <a:gd name="T82" fmla="*/ 0 w 21"/>
                <a:gd name="T83" fmla="*/ 5 h 88"/>
                <a:gd name="T84" fmla="*/ 0 w 21"/>
                <a:gd name="T85" fmla="*/ 5 h 88"/>
                <a:gd name="T86" fmla="*/ 21 w 21"/>
                <a:gd name="T87" fmla="*/ 0 h 88"/>
                <a:gd name="T88" fmla="*/ 21 w 21"/>
                <a:gd name="T8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 h="88">
                  <a:moveTo>
                    <a:pt x="4" y="88"/>
                  </a:moveTo>
                  <a:cubicBezTo>
                    <a:pt x="4" y="88"/>
                    <a:pt x="4" y="88"/>
                    <a:pt x="4" y="88"/>
                  </a:cubicBezTo>
                  <a:cubicBezTo>
                    <a:pt x="4" y="88"/>
                    <a:pt x="4" y="88"/>
                    <a:pt x="4" y="88"/>
                  </a:cubicBezTo>
                  <a:moveTo>
                    <a:pt x="4" y="87"/>
                  </a:moveTo>
                  <a:cubicBezTo>
                    <a:pt x="4" y="87"/>
                    <a:pt x="4" y="87"/>
                    <a:pt x="4" y="87"/>
                  </a:cubicBezTo>
                  <a:cubicBezTo>
                    <a:pt x="4" y="87"/>
                    <a:pt x="4" y="87"/>
                    <a:pt x="4" y="87"/>
                  </a:cubicBezTo>
                  <a:moveTo>
                    <a:pt x="4" y="87"/>
                  </a:moveTo>
                  <a:cubicBezTo>
                    <a:pt x="4" y="87"/>
                    <a:pt x="4" y="87"/>
                    <a:pt x="4" y="87"/>
                  </a:cubicBezTo>
                  <a:cubicBezTo>
                    <a:pt x="4" y="87"/>
                    <a:pt x="4" y="87"/>
                    <a:pt x="4" y="87"/>
                  </a:cubicBezTo>
                  <a:moveTo>
                    <a:pt x="3" y="87"/>
                  </a:moveTo>
                  <a:cubicBezTo>
                    <a:pt x="3" y="87"/>
                    <a:pt x="3" y="87"/>
                    <a:pt x="3" y="87"/>
                  </a:cubicBezTo>
                  <a:cubicBezTo>
                    <a:pt x="3" y="87"/>
                    <a:pt x="3" y="87"/>
                    <a:pt x="3" y="87"/>
                  </a:cubicBezTo>
                  <a:moveTo>
                    <a:pt x="3" y="87"/>
                  </a:moveTo>
                  <a:cubicBezTo>
                    <a:pt x="3" y="87"/>
                    <a:pt x="3" y="87"/>
                    <a:pt x="3" y="87"/>
                  </a:cubicBezTo>
                  <a:cubicBezTo>
                    <a:pt x="3" y="87"/>
                    <a:pt x="3" y="87"/>
                    <a:pt x="3" y="87"/>
                  </a:cubicBezTo>
                  <a:moveTo>
                    <a:pt x="3" y="87"/>
                  </a:moveTo>
                  <a:cubicBezTo>
                    <a:pt x="3" y="87"/>
                    <a:pt x="3" y="87"/>
                    <a:pt x="3" y="87"/>
                  </a:cubicBezTo>
                  <a:cubicBezTo>
                    <a:pt x="3" y="87"/>
                    <a:pt x="3" y="87"/>
                    <a:pt x="3" y="87"/>
                  </a:cubicBezTo>
                  <a:moveTo>
                    <a:pt x="2" y="87"/>
                  </a:moveTo>
                  <a:cubicBezTo>
                    <a:pt x="2" y="87"/>
                    <a:pt x="2" y="87"/>
                    <a:pt x="2" y="87"/>
                  </a:cubicBezTo>
                  <a:cubicBezTo>
                    <a:pt x="2" y="87"/>
                    <a:pt x="2" y="87"/>
                    <a:pt x="2" y="87"/>
                  </a:cubicBezTo>
                  <a:moveTo>
                    <a:pt x="2" y="87"/>
                  </a:moveTo>
                  <a:cubicBezTo>
                    <a:pt x="2" y="87"/>
                    <a:pt x="2" y="87"/>
                    <a:pt x="2" y="87"/>
                  </a:cubicBezTo>
                  <a:cubicBezTo>
                    <a:pt x="2" y="87"/>
                    <a:pt x="2" y="87"/>
                    <a:pt x="2" y="87"/>
                  </a:cubicBezTo>
                  <a:moveTo>
                    <a:pt x="2" y="86"/>
                  </a:moveTo>
                  <a:cubicBezTo>
                    <a:pt x="2" y="86"/>
                    <a:pt x="2" y="86"/>
                    <a:pt x="2" y="86"/>
                  </a:cubicBezTo>
                  <a:cubicBezTo>
                    <a:pt x="2" y="86"/>
                    <a:pt x="2" y="86"/>
                    <a:pt x="2" y="86"/>
                  </a:cubicBezTo>
                  <a:moveTo>
                    <a:pt x="1" y="86"/>
                  </a:moveTo>
                  <a:cubicBezTo>
                    <a:pt x="1" y="86"/>
                    <a:pt x="1" y="86"/>
                    <a:pt x="2" y="86"/>
                  </a:cubicBezTo>
                  <a:cubicBezTo>
                    <a:pt x="1" y="86"/>
                    <a:pt x="1" y="86"/>
                    <a:pt x="1" y="86"/>
                  </a:cubicBezTo>
                  <a:moveTo>
                    <a:pt x="1" y="86"/>
                  </a:moveTo>
                  <a:cubicBezTo>
                    <a:pt x="1" y="86"/>
                    <a:pt x="1" y="86"/>
                    <a:pt x="1" y="86"/>
                  </a:cubicBezTo>
                  <a:cubicBezTo>
                    <a:pt x="1" y="86"/>
                    <a:pt x="1" y="86"/>
                    <a:pt x="1" y="86"/>
                  </a:cubicBezTo>
                  <a:moveTo>
                    <a:pt x="1" y="86"/>
                  </a:moveTo>
                  <a:cubicBezTo>
                    <a:pt x="1" y="86"/>
                    <a:pt x="1" y="86"/>
                    <a:pt x="1" y="86"/>
                  </a:cubicBezTo>
                  <a:cubicBezTo>
                    <a:pt x="1" y="86"/>
                    <a:pt x="1" y="86"/>
                    <a:pt x="1" y="86"/>
                  </a:cubicBezTo>
                  <a:moveTo>
                    <a:pt x="0" y="86"/>
                  </a:moveTo>
                  <a:cubicBezTo>
                    <a:pt x="0" y="86"/>
                    <a:pt x="0" y="86"/>
                    <a:pt x="0" y="86"/>
                  </a:cubicBezTo>
                  <a:cubicBezTo>
                    <a:pt x="0" y="86"/>
                    <a:pt x="1" y="86"/>
                    <a:pt x="1" y="86"/>
                  </a:cubicBezTo>
                  <a:cubicBezTo>
                    <a:pt x="1" y="86"/>
                    <a:pt x="0" y="86"/>
                    <a:pt x="0" y="86"/>
                  </a:cubicBezTo>
                  <a:moveTo>
                    <a:pt x="21" y="0"/>
                  </a:moveTo>
                  <a:cubicBezTo>
                    <a:pt x="14" y="0"/>
                    <a:pt x="7" y="2"/>
                    <a:pt x="0" y="5"/>
                  </a:cubicBezTo>
                  <a:cubicBezTo>
                    <a:pt x="0" y="5"/>
                    <a:pt x="0" y="5"/>
                    <a:pt x="0" y="5"/>
                  </a:cubicBezTo>
                  <a:cubicBezTo>
                    <a:pt x="7" y="2"/>
                    <a:pt x="14" y="0"/>
                    <a:pt x="21" y="0"/>
                  </a:cubicBezTo>
                  <a:cubicBezTo>
                    <a:pt x="21" y="0"/>
                    <a:pt x="21" y="0"/>
                    <a:pt x="21"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9" name="Freeform 11">
              <a:extLst>
                <a:ext uri="{FF2B5EF4-FFF2-40B4-BE49-F238E27FC236}">
                  <a16:creationId xmlns:a16="http://schemas.microsoft.com/office/drawing/2014/main" id="{C292B7BC-259F-4ADE-7E40-ED2B359231F2}"/>
                </a:ext>
              </a:extLst>
            </p:cNvPr>
            <p:cNvSpPr>
              <a:spLocks/>
            </p:cNvSpPr>
            <p:nvPr/>
          </p:nvSpPr>
          <p:spPr bwMode="auto">
            <a:xfrm>
              <a:off x="2566961" y="5060701"/>
              <a:ext cx="85597" cy="130729"/>
            </a:xfrm>
            <a:custGeom>
              <a:avLst/>
              <a:gdLst>
                <a:gd name="T0" fmla="*/ 21 w 83"/>
                <a:gd name="T1" fmla="*/ 0 h 125"/>
                <a:gd name="T2" fmla="*/ 0 w 83"/>
                <a:gd name="T3" fmla="*/ 3 h 125"/>
                <a:gd name="T4" fmla="*/ 0 w 83"/>
                <a:gd name="T5" fmla="*/ 22 h 125"/>
                <a:gd name="T6" fmla="*/ 21 w 83"/>
                <a:gd name="T7" fmla="*/ 17 h 125"/>
                <a:gd name="T8" fmla="*/ 21 w 83"/>
                <a:gd name="T9" fmla="*/ 17 h 125"/>
                <a:gd name="T10" fmla="*/ 21 w 83"/>
                <a:gd name="T11" fmla="*/ 17 h 125"/>
                <a:gd name="T12" fmla="*/ 23 w 83"/>
                <a:gd name="T13" fmla="*/ 17 h 125"/>
                <a:gd name="T14" fmla="*/ 45 w 83"/>
                <a:gd name="T15" fmla="*/ 23 h 125"/>
                <a:gd name="T16" fmla="*/ 60 w 83"/>
                <a:gd name="T17" fmla="*/ 40 h 125"/>
                <a:gd name="T18" fmla="*/ 66 w 83"/>
                <a:gd name="T19" fmla="*/ 62 h 125"/>
                <a:gd name="T20" fmla="*/ 60 w 83"/>
                <a:gd name="T21" fmla="*/ 85 h 125"/>
                <a:gd name="T22" fmla="*/ 45 w 83"/>
                <a:gd name="T23" fmla="*/ 101 h 125"/>
                <a:gd name="T24" fmla="*/ 23 w 83"/>
                <a:gd name="T25" fmla="*/ 108 h 125"/>
                <a:gd name="T26" fmla="*/ 21 w 83"/>
                <a:gd name="T27" fmla="*/ 108 h 125"/>
                <a:gd name="T28" fmla="*/ 4 w 83"/>
                <a:gd name="T29" fmla="*/ 105 h 125"/>
                <a:gd name="T30" fmla="*/ 4 w 83"/>
                <a:gd name="T31" fmla="*/ 105 h 125"/>
                <a:gd name="T32" fmla="*/ 4 w 83"/>
                <a:gd name="T33" fmla="*/ 104 h 125"/>
                <a:gd name="T34" fmla="*/ 4 w 83"/>
                <a:gd name="T35" fmla="*/ 104 h 125"/>
                <a:gd name="T36" fmla="*/ 4 w 83"/>
                <a:gd name="T37" fmla="*/ 104 h 125"/>
                <a:gd name="T38" fmla="*/ 4 w 83"/>
                <a:gd name="T39" fmla="*/ 104 h 125"/>
                <a:gd name="T40" fmla="*/ 3 w 83"/>
                <a:gd name="T41" fmla="*/ 104 h 125"/>
                <a:gd name="T42" fmla="*/ 3 w 83"/>
                <a:gd name="T43" fmla="*/ 104 h 125"/>
                <a:gd name="T44" fmla="*/ 3 w 83"/>
                <a:gd name="T45" fmla="*/ 104 h 125"/>
                <a:gd name="T46" fmla="*/ 3 w 83"/>
                <a:gd name="T47" fmla="*/ 104 h 125"/>
                <a:gd name="T48" fmla="*/ 3 w 83"/>
                <a:gd name="T49" fmla="*/ 104 h 125"/>
                <a:gd name="T50" fmla="*/ 3 w 83"/>
                <a:gd name="T51" fmla="*/ 104 h 125"/>
                <a:gd name="T52" fmla="*/ 2 w 83"/>
                <a:gd name="T53" fmla="*/ 104 h 125"/>
                <a:gd name="T54" fmla="*/ 2 w 83"/>
                <a:gd name="T55" fmla="*/ 104 h 125"/>
                <a:gd name="T56" fmla="*/ 2 w 83"/>
                <a:gd name="T57" fmla="*/ 104 h 125"/>
                <a:gd name="T58" fmla="*/ 2 w 83"/>
                <a:gd name="T59" fmla="*/ 104 h 125"/>
                <a:gd name="T60" fmla="*/ 2 w 83"/>
                <a:gd name="T61" fmla="*/ 103 h 125"/>
                <a:gd name="T62" fmla="*/ 2 w 83"/>
                <a:gd name="T63" fmla="*/ 103 h 125"/>
                <a:gd name="T64" fmla="*/ 2 w 83"/>
                <a:gd name="T65" fmla="*/ 103 h 125"/>
                <a:gd name="T66" fmla="*/ 1 w 83"/>
                <a:gd name="T67" fmla="*/ 103 h 125"/>
                <a:gd name="T68" fmla="*/ 1 w 83"/>
                <a:gd name="T69" fmla="*/ 103 h 125"/>
                <a:gd name="T70" fmla="*/ 1 w 83"/>
                <a:gd name="T71" fmla="*/ 103 h 125"/>
                <a:gd name="T72" fmla="*/ 1 w 83"/>
                <a:gd name="T73" fmla="*/ 103 h 125"/>
                <a:gd name="T74" fmla="*/ 1 w 83"/>
                <a:gd name="T75" fmla="*/ 103 h 125"/>
                <a:gd name="T76" fmla="*/ 1 w 83"/>
                <a:gd name="T77" fmla="*/ 103 h 125"/>
                <a:gd name="T78" fmla="*/ 0 w 83"/>
                <a:gd name="T79" fmla="*/ 103 h 125"/>
                <a:gd name="T80" fmla="*/ 0 w 83"/>
                <a:gd name="T81" fmla="*/ 122 h 125"/>
                <a:gd name="T82" fmla="*/ 21 w 83"/>
                <a:gd name="T83" fmla="*/ 125 h 125"/>
                <a:gd name="T84" fmla="*/ 30 w 83"/>
                <a:gd name="T85" fmla="*/ 124 h 125"/>
                <a:gd name="T86" fmla="*/ 57 w 83"/>
                <a:gd name="T87" fmla="*/ 114 h 125"/>
                <a:gd name="T88" fmla="*/ 76 w 83"/>
                <a:gd name="T89" fmla="*/ 91 h 125"/>
                <a:gd name="T90" fmla="*/ 83 w 83"/>
                <a:gd name="T91" fmla="*/ 62 h 125"/>
                <a:gd name="T92" fmla="*/ 76 w 83"/>
                <a:gd name="T93" fmla="*/ 33 h 125"/>
                <a:gd name="T94" fmla="*/ 57 w 83"/>
                <a:gd name="T95" fmla="*/ 11 h 125"/>
                <a:gd name="T96" fmla="*/ 30 w 83"/>
                <a:gd name="T97" fmla="*/ 0 h 125"/>
                <a:gd name="T98" fmla="*/ 21 w 83"/>
                <a:gd name="T9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 h="125">
                  <a:moveTo>
                    <a:pt x="21" y="0"/>
                  </a:moveTo>
                  <a:cubicBezTo>
                    <a:pt x="14" y="0"/>
                    <a:pt x="7" y="1"/>
                    <a:pt x="0" y="3"/>
                  </a:cubicBezTo>
                  <a:cubicBezTo>
                    <a:pt x="0" y="22"/>
                    <a:pt x="0" y="22"/>
                    <a:pt x="0" y="22"/>
                  </a:cubicBezTo>
                  <a:cubicBezTo>
                    <a:pt x="7" y="19"/>
                    <a:pt x="14" y="17"/>
                    <a:pt x="21" y="17"/>
                  </a:cubicBezTo>
                  <a:cubicBezTo>
                    <a:pt x="21" y="17"/>
                    <a:pt x="21" y="17"/>
                    <a:pt x="21" y="17"/>
                  </a:cubicBezTo>
                  <a:cubicBezTo>
                    <a:pt x="21" y="17"/>
                    <a:pt x="21" y="17"/>
                    <a:pt x="21" y="17"/>
                  </a:cubicBezTo>
                  <a:cubicBezTo>
                    <a:pt x="22" y="17"/>
                    <a:pt x="22" y="17"/>
                    <a:pt x="23" y="17"/>
                  </a:cubicBezTo>
                  <a:cubicBezTo>
                    <a:pt x="30" y="17"/>
                    <a:pt x="38" y="19"/>
                    <a:pt x="45" y="23"/>
                  </a:cubicBezTo>
                  <a:cubicBezTo>
                    <a:pt x="51" y="28"/>
                    <a:pt x="57" y="33"/>
                    <a:pt x="60" y="40"/>
                  </a:cubicBezTo>
                  <a:cubicBezTo>
                    <a:pt x="64" y="47"/>
                    <a:pt x="66" y="55"/>
                    <a:pt x="66" y="62"/>
                  </a:cubicBezTo>
                  <a:cubicBezTo>
                    <a:pt x="66" y="70"/>
                    <a:pt x="64" y="78"/>
                    <a:pt x="60" y="85"/>
                  </a:cubicBezTo>
                  <a:cubicBezTo>
                    <a:pt x="57" y="91"/>
                    <a:pt x="51" y="97"/>
                    <a:pt x="45" y="101"/>
                  </a:cubicBezTo>
                  <a:cubicBezTo>
                    <a:pt x="38" y="105"/>
                    <a:pt x="30" y="108"/>
                    <a:pt x="23" y="108"/>
                  </a:cubicBezTo>
                  <a:cubicBezTo>
                    <a:pt x="22" y="108"/>
                    <a:pt x="22" y="108"/>
                    <a:pt x="21" y="108"/>
                  </a:cubicBezTo>
                  <a:cubicBezTo>
                    <a:pt x="15" y="108"/>
                    <a:pt x="10" y="107"/>
                    <a:pt x="4" y="105"/>
                  </a:cubicBezTo>
                  <a:cubicBezTo>
                    <a:pt x="4" y="105"/>
                    <a:pt x="4" y="105"/>
                    <a:pt x="4" y="105"/>
                  </a:cubicBezTo>
                  <a:cubicBezTo>
                    <a:pt x="4" y="105"/>
                    <a:pt x="4" y="104"/>
                    <a:pt x="4" y="104"/>
                  </a:cubicBezTo>
                  <a:cubicBezTo>
                    <a:pt x="4" y="104"/>
                    <a:pt x="4" y="104"/>
                    <a:pt x="4" y="104"/>
                  </a:cubicBezTo>
                  <a:cubicBezTo>
                    <a:pt x="4" y="104"/>
                    <a:pt x="4" y="104"/>
                    <a:pt x="4" y="104"/>
                  </a:cubicBezTo>
                  <a:cubicBezTo>
                    <a:pt x="4" y="104"/>
                    <a:pt x="4" y="104"/>
                    <a:pt x="4" y="104"/>
                  </a:cubicBezTo>
                  <a:cubicBezTo>
                    <a:pt x="4"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2" y="104"/>
                  </a:cubicBezTo>
                  <a:cubicBezTo>
                    <a:pt x="2" y="104"/>
                    <a:pt x="2" y="104"/>
                    <a:pt x="2" y="104"/>
                  </a:cubicBezTo>
                  <a:cubicBezTo>
                    <a:pt x="2" y="104"/>
                    <a:pt x="2" y="104"/>
                    <a:pt x="2" y="104"/>
                  </a:cubicBezTo>
                  <a:cubicBezTo>
                    <a:pt x="2" y="104"/>
                    <a:pt x="2" y="104"/>
                    <a:pt x="2" y="104"/>
                  </a:cubicBezTo>
                  <a:cubicBezTo>
                    <a:pt x="2" y="104"/>
                    <a:pt x="2" y="104"/>
                    <a:pt x="2" y="103"/>
                  </a:cubicBezTo>
                  <a:cubicBezTo>
                    <a:pt x="2" y="103"/>
                    <a:pt x="2" y="103"/>
                    <a:pt x="2" y="103"/>
                  </a:cubicBezTo>
                  <a:cubicBezTo>
                    <a:pt x="2" y="103"/>
                    <a:pt x="2" y="103"/>
                    <a:pt x="2" y="103"/>
                  </a:cubicBezTo>
                  <a:cubicBezTo>
                    <a:pt x="1" y="103"/>
                    <a:pt x="1" y="103"/>
                    <a:pt x="1" y="103"/>
                  </a:cubicBezTo>
                  <a:cubicBezTo>
                    <a:pt x="1" y="103"/>
                    <a:pt x="1" y="103"/>
                    <a:pt x="1" y="103"/>
                  </a:cubicBezTo>
                  <a:cubicBezTo>
                    <a:pt x="1" y="103"/>
                    <a:pt x="1" y="103"/>
                    <a:pt x="1" y="103"/>
                  </a:cubicBezTo>
                  <a:cubicBezTo>
                    <a:pt x="1" y="103"/>
                    <a:pt x="1" y="103"/>
                    <a:pt x="1" y="103"/>
                  </a:cubicBezTo>
                  <a:cubicBezTo>
                    <a:pt x="1" y="103"/>
                    <a:pt x="1" y="103"/>
                    <a:pt x="1" y="103"/>
                  </a:cubicBezTo>
                  <a:cubicBezTo>
                    <a:pt x="1" y="103"/>
                    <a:pt x="1" y="103"/>
                    <a:pt x="1" y="103"/>
                  </a:cubicBezTo>
                  <a:cubicBezTo>
                    <a:pt x="1" y="103"/>
                    <a:pt x="0" y="103"/>
                    <a:pt x="0" y="103"/>
                  </a:cubicBezTo>
                  <a:cubicBezTo>
                    <a:pt x="0" y="122"/>
                    <a:pt x="0" y="122"/>
                    <a:pt x="0" y="122"/>
                  </a:cubicBezTo>
                  <a:cubicBezTo>
                    <a:pt x="7" y="124"/>
                    <a:pt x="14" y="125"/>
                    <a:pt x="21" y="125"/>
                  </a:cubicBezTo>
                  <a:cubicBezTo>
                    <a:pt x="24" y="125"/>
                    <a:pt x="27" y="125"/>
                    <a:pt x="30" y="124"/>
                  </a:cubicBezTo>
                  <a:cubicBezTo>
                    <a:pt x="40" y="123"/>
                    <a:pt x="49" y="119"/>
                    <a:pt x="57" y="114"/>
                  </a:cubicBezTo>
                  <a:cubicBezTo>
                    <a:pt x="65" y="108"/>
                    <a:pt x="72" y="100"/>
                    <a:pt x="76" y="91"/>
                  </a:cubicBezTo>
                  <a:cubicBezTo>
                    <a:pt x="81" y="82"/>
                    <a:pt x="83" y="72"/>
                    <a:pt x="83" y="62"/>
                  </a:cubicBezTo>
                  <a:cubicBezTo>
                    <a:pt x="83" y="52"/>
                    <a:pt x="81" y="42"/>
                    <a:pt x="76" y="33"/>
                  </a:cubicBezTo>
                  <a:cubicBezTo>
                    <a:pt x="72" y="25"/>
                    <a:pt x="65" y="17"/>
                    <a:pt x="57" y="11"/>
                  </a:cubicBezTo>
                  <a:cubicBezTo>
                    <a:pt x="49" y="5"/>
                    <a:pt x="40" y="2"/>
                    <a:pt x="30" y="0"/>
                  </a:cubicBezTo>
                  <a:cubicBezTo>
                    <a:pt x="27" y="0"/>
                    <a:pt x="24" y="0"/>
                    <a:pt x="21"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0" name="Freeform 12">
              <a:extLst>
                <a:ext uri="{FF2B5EF4-FFF2-40B4-BE49-F238E27FC236}">
                  <a16:creationId xmlns:a16="http://schemas.microsoft.com/office/drawing/2014/main" id="{A688171A-9FF8-68D9-647F-8C5B7B36BBDF}"/>
                </a:ext>
              </a:extLst>
            </p:cNvPr>
            <p:cNvSpPr>
              <a:spLocks/>
            </p:cNvSpPr>
            <p:nvPr/>
          </p:nvSpPr>
          <p:spPr bwMode="auto">
            <a:xfrm>
              <a:off x="2879776" y="5014012"/>
              <a:ext cx="15563" cy="59139"/>
            </a:xfrm>
            <a:custGeom>
              <a:avLst/>
              <a:gdLst>
                <a:gd name="T0" fmla="*/ 0 w 15"/>
                <a:gd name="T1" fmla="*/ 57 h 57"/>
                <a:gd name="T2" fmla="*/ 0 w 15"/>
                <a:gd name="T3" fmla="*/ 0 h 57"/>
                <a:gd name="T4" fmla="*/ 11 w 15"/>
                <a:gd name="T5" fmla="*/ 13 h 57"/>
                <a:gd name="T6" fmla="*/ 15 w 15"/>
                <a:gd name="T7" fmla="*/ 29 h 57"/>
                <a:gd name="T8" fmla="*/ 11 w 15"/>
                <a:gd name="T9" fmla="*/ 45 h 57"/>
                <a:gd name="T10" fmla="*/ 0 w 15"/>
                <a:gd name="T11" fmla="*/ 57 h 57"/>
              </a:gdLst>
              <a:ahLst/>
              <a:cxnLst>
                <a:cxn ang="0">
                  <a:pos x="T0" y="T1"/>
                </a:cxn>
                <a:cxn ang="0">
                  <a:pos x="T2" y="T3"/>
                </a:cxn>
                <a:cxn ang="0">
                  <a:pos x="T4" y="T5"/>
                </a:cxn>
                <a:cxn ang="0">
                  <a:pos x="T6" y="T7"/>
                </a:cxn>
                <a:cxn ang="0">
                  <a:pos x="T8" y="T9"/>
                </a:cxn>
                <a:cxn ang="0">
                  <a:pos x="T10" y="T11"/>
                </a:cxn>
              </a:cxnLst>
              <a:rect l="0" t="0" r="r" b="b"/>
              <a:pathLst>
                <a:path w="15" h="57">
                  <a:moveTo>
                    <a:pt x="0" y="57"/>
                  </a:moveTo>
                  <a:cubicBezTo>
                    <a:pt x="0" y="0"/>
                    <a:pt x="0" y="0"/>
                    <a:pt x="0" y="0"/>
                  </a:cubicBezTo>
                  <a:cubicBezTo>
                    <a:pt x="5" y="3"/>
                    <a:pt x="8" y="8"/>
                    <a:pt x="11" y="13"/>
                  </a:cubicBezTo>
                  <a:cubicBezTo>
                    <a:pt x="13" y="18"/>
                    <a:pt x="15" y="23"/>
                    <a:pt x="15" y="29"/>
                  </a:cubicBezTo>
                  <a:cubicBezTo>
                    <a:pt x="15" y="34"/>
                    <a:pt x="13" y="40"/>
                    <a:pt x="11" y="45"/>
                  </a:cubicBezTo>
                  <a:cubicBezTo>
                    <a:pt x="8" y="50"/>
                    <a:pt x="5" y="54"/>
                    <a:pt x="0" y="5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1" name="Freeform 13">
              <a:extLst>
                <a:ext uri="{FF2B5EF4-FFF2-40B4-BE49-F238E27FC236}">
                  <a16:creationId xmlns:a16="http://schemas.microsoft.com/office/drawing/2014/main" id="{24CC6841-A5B0-81BC-85E3-87C426D0D4DA}"/>
                </a:ext>
              </a:extLst>
            </p:cNvPr>
            <p:cNvSpPr>
              <a:spLocks/>
            </p:cNvSpPr>
            <p:nvPr/>
          </p:nvSpPr>
          <p:spPr bwMode="auto">
            <a:xfrm>
              <a:off x="2879776" y="4981331"/>
              <a:ext cx="43576" cy="122948"/>
            </a:xfrm>
            <a:custGeom>
              <a:avLst/>
              <a:gdLst>
                <a:gd name="T0" fmla="*/ 42 w 42"/>
                <a:gd name="T1" fmla="*/ 60 h 119"/>
                <a:gd name="T2" fmla="*/ 30 w 42"/>
                <a:gd name="T3" fmla="*/ 96 h 119"/>
                <a:gd name="T4" fmla="*/ 0 w 42"/>
                <a:gd name="T5" fmla="*/ 119 h 119"/>
                <a:gd name="T6" fmla="*/ 0 w 42"/>
                <a:gd name="T7" fmla="*/ 100 h 119"/>
                <a:gd name="T8" fmla="*/ 18 w 42"/>
                <a:gd name="T9" fmla="*/ 83 h 119"/>
                <a:gd name="T10" fmla="*/ 25 w 42"/>
                <a:gd name="T11" fmla="*/ 60 h 119"/>
                <a:gd name="T12" fmla="*/ 18 w 42"/>
                <a:gd name="T13" fmla="*/ 36 h 119"/>
                <a:gd name="T14" fmla="*/ 0 w 42"/>
                <a:gd name="T15" fmla="*/ 19 h 119"/>
                <a:gd name="T16" fmla="*/ 0 w 42"/>
                <a:gd name="T17" fmla="*/ 0 h 119"/>
                <a:gd name="T18" fmla="*/ 30 w 42"/>
                <a:gd name="T19" fmla="*/ 23 h 119"/>
                <a:gd name="T20" fmla="*/ 42 w 42"/>
                <a:gd name="T21" fmla="*/ 60 h 119"/>
                <a:gd name="T22" fmla="*/ 42 w 42"/>
                <a:gd name="T23"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19">
                  <a:moveTo>
                    <a:pt x="42" y="60"/>
                  </a:moveTo>
                  <a:cubicBezTo>
                    <a:pt x="42" y="73"/>
                    <a:pt x="38" y="85"/>
                    <a:pt x="30" y="96"/>
                  </a:cubicBezTo>
                  <a:cubicBezTo>
                    <a:pt x="23" y="107"/>
                    <a:pt x="12" y="115"/>
                    <a:pt x="0" y="119"/>
                  </a:cubicBezTo>
                  <a:cubicBezTo>
                    <a:pt x="0" y="100"/>
                    <a:pt x="0" y="100"/>
                    <a:pt x="0" y="100"/>
                  </a:cubicBezTo>
                  <a:cubicBezTo>
                    <a:pt x="8" y="96"/>
                    <a:pt x="14" y="90"/>
                    <a:pt x="18" y="83"/>
                  </a:cubicBezTo>
                  <a:cubicBezTo>
                    <a:pt x="22" y="76"/>
                    <a:pt x="25" y="68"/>
                    <a:pt x="25" y="60"/>
                  </a:cubicBezTo>
                  <a:cubicBezTo>
                    <a:pt x="25" y="51"/>
                    <a:pt x="22" y="43"/>
                    <a:pt x="18" y="36"/>
                  </a:cubicBezTo>
                  <a:cubicBezTo>
                    <a:pt x="14" y="29"/>
                    <a:pt x="8" y="23"/>
                    <a:pt x="0" y="19"/>
                  </a:cubicBezTo>
                  <a:cubicBezTo>
                    <a:pt x="0" y="0"/>
                    <a:pt x="0" y="0"/>
                    <a:pt x="0" y="0"/>
                  </a:cubicBezTo>
                  <a:cubicBezTo>
                    <a:pt x="12" y="5"/>
                    <a:pt x="23" y="13"/>
                    <a:pt x="30" y="23"/>
                  </a:cubicBezTo>
                  <a:cubicBezTo>
                    <a:pt x="38" y="34"/>
                    <a:pt x="42" y="47"/>
                    <a:pt x="42" y="60"/>
                  </a:cubicBezTo>
                  <a:cubicBezTo>
                    <a:pt x="42" y="60"/>
                    <a:pt x="42" y="60"/>
                    <a:pt x="42" y="6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2" name="Freeform 14">
              <a:extLst>
                <a:ext uri="{FF2B5EF4-FFF2-40B4-BE49-F238E27FC236}">
                  <a16:creationId xmlns:a16="http://schemas.microsoft.com/office/drawing/2014/main" id="{E63E6EB2-3E31-540E-C985-673814BF9612}"/>
                </a:ext>
              </a:extLst>
            </p:cNvPr>
            <p:cNvSpPr>
              <a:spLocks noEditPoints="1"/>
            </p:cNvSpPr>
            <p:nvPr/>
          </p:nvSpPr>
          <p:spPr bwMode="auto">
            <a:xfrm>
              <a:off x="2837756" y="5023350"/>
              <a:ext cx="42020" cy="40464"/>
            </a:xfrm>
            <a:custGeom>
              <a:avLst/>
              <a:gdLst>
                <a:gd name="T0" fmla="*/ 0 w 40"/>
                <a:gd name="T1" fmla="*/ 19 h 39"/>
                <a:gd name="T2" fmla="*/ 2 w 40"/>
                <a:gd name="T3" fmla="*/ 26 h 39"/>
                <a:gd name="T4" fmla="*/ 9 w 40"/>
                <a:gd name="T5" fmla="*/ 35 h 39"/>
                <a:gd name="T6" fmla="*/ 20 w 40"/>
                <a:gd name="T7" fmla="*/ 39 h 39"/>
                <a:gd name="T8" fmla="*/ 21 w 40"/>
                <a:gd name="T9" fmla="*/ 39 h 39"/>
                <a:gd name="T10" fmla="*/ 28 w 40"/>
                <a:gd name="T11" fmla="*/ 37 h 39"/>
                <a:gd name="T12" fmla="*/ 35 w 40"/>
                <a:gd name="T13" fmla="*/ 33 h 39"/>
                <a:gd name="T14" fmla="*/ 39 w 40"/>
                <a:gd name="T15" fmla="*/ 26 h 39"/>
                <a:gd name="T16" fmla="*/ 40 w 40"/>
                <a:gd name="T17" fmla="*/ 19 h 39"/>
                <a:gd name="T18" fmla="*/ 39 w 40"/>
                <a:gd name="T19" fmla="*/ 26 h 39"/>
                <a:gd name="T20" fmla="*/ 35 w 40"/>
                <a:gd name="T21" fmla="*/ 33 h 39"/>
                <a:gd name="T22" fmla="*/ 28 w 40"/>
                <a:gd name="T23" fmla="*/ 37 h 39"/>
                <a:gd name="T24" fmla="*/ 20 w 40"/>
                <a:gd name="T25" fmla="*/ 39 h 39"/>
                <a:gd name="T26" fmla="*/ 9 w 40"/>
                <a:gd name="T27" fmla="*/ 35 h 39"/>
                <a:gd name="T28" fmla="*/ 2 w 40"/>
                <a:gd name="T29" fmla="*/ 26 h 39"/>
                <a:gd name="T30" fmla="*/ 0 w 40"/>
                <a:gd name="T31" fmla="*/ 19 h 39"/>
                <a:gd name="T32" fmla="*/ 28 w 40"/>
                <a:gd name="T33" fmla="*/ 0 h 39"/>
                <a:gd name="T34" fmla="*/ 28 w 40"/>
                <a:gd name="T35" fmla="*/ 0 h 39"/>
                <a:gd name="T36" fmla="*/ 28 w 40"/>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39">
                  <a:moveTo>
                    <a:pt x="0" y="19"/>
                  </a:moveTo>
                  <a:cubicBezTo>
                    <a:pt x="0" y="21"/>
                    <a:pt x="1" y="24"/>
                    <a:pt x="2" y="26"/>
                  </a:cubicBezTo>
                  <a:cubicBezTo>
                    <a:pt x="3" y="30"/>
                    <a:pt x="6" y="33"/>
                    <a:pt x="9" y="35"/>
                  </a:cubicBezTo>
                  <a:cubicBezTo>
                    <a:pt x="13" y="38"/>
                    <a:pt x="16" y="39"/>
                    <a:pt x="20" y="39"/>
                  </a:cubicBezTo>
                  <a:cubicBezTo>
                    <a:pt x="21" y="39"/>
                    <a:pt x="21" y="39"/>
                    <a:pt x="21" y="39"/>
                  </a:cubicBezTo>
                  <a:cubicBezTo>
                    <a:pt x="23" y="39"/>
                    <a:pt x="26" y="38"/>
                    <a:pt x="28" y="37"/>
                  </a:cubicBezTo>
                  <a:cubicBezTo>
                    <a:pt x="31" y="36"/>
                    <a:pt x="33" y="35"/>
                    <a:pt x="35" y="33"/>
                  </a:cubicBezTo>
                  <a:cubicBezTo>
                    <a:pt x="37" y="31"/>
                    <a:pt x="38" y="29"/>
                    <a:pt x="39" y="26"/>
                  </a:cubicBezTo>
                  <a:cubicBezTo>
                    <a:pt x="40" y="24"/>
                    <a:pt x="40" y="22"/>
                    <a:pt x="40" y="19"/>
                  </a:cubicBezTo>
                  <a:cubicBezTo>
                    <a:pt x="40" y="21"/>
                    <a:pt x="40" y="24"/>
                    <a:pt x="39" y="26"/>
                  </a:cubicBezTo>
                  <a:cubicBezTo>
                    <a:pt x="38" y="29"/>
                    <a:pt x="37" y="31"/>
                    <a:pt x="35" y="33"/>
                  </a:cubicBezTo>
                  <a:cubicBezTo>
                    <a:pt x="33" y="35"/>
                    <a:pt x="31" y="36"/>
                    <a:pt x="28" y="37"/>
                  </a:cubicBezTo>
                  <a:cubicBezTo>
                    <a:pt x="26" y="38"/>
                    <a:pt x="23" y="39"/>
                    <a:pt x="20" y="39"/>
                  </a:cubicBezTo>
                  <a:cubicBezTo>
                    <a:pt x="16" y="39"/>
                    <a:pt x="13" y="38"/>
                    <a:pt x="9" y="35"/>
                  </a:cubicBezTo>
                  <a:cubicBezTo>
                    <a:pt x="6" y="33"/>
                    <a:pt x="3" y="30"/>
                    <a:pt x="2" y="26"/>
                  </a:cubicBezTo>
                  <a:cubicBezTo>
                    <a:pt x="1" y="24"/>
                    <a:pt x="0" y="21"/>
                    <a:pt x="0" y="19"/>
                  </a:cubicBezTo>
                  <a:moveTo>
                    <a:pt x="28" y="0"/>
                  </a:moveTo>
                  <a:cubicBezTo>
                    <a:pt x="28" y="0"/>
                    <a:pt x="28" y="0"/>
                    <a:pt x="28" y="0"/>
                  </a:cubicBezTo>
                  <a:cubicBezTo>
                    <a:pt x="28" y="0"/>
                    <a:pt x="28" y="0"/>
                    <a:pt x="28"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3" name="Freeform 15">
              <a:extLst>
                <a:ext uri="{FF2B5EF4-FFF2-40B4-BE49-F238E27FC236}">
                  <a16:creationId xmlns:a16="http://schemas.microsoft.com/office/drawing/2014/main" id="{5A93785B-BBD7-00C5-FDD7-15B67CB03A50}"/>
                </a:ext>
              </a:extLst>
            </p:cNvPr>
            <p:cNvSpPr>
              <a:spLocks noEditPoints="1"/>
            </p:cNvSpPr>
            <p:nvPr/>
          </p:nvSpPr>
          <p:spPr bwMode="auto">
            <a:xfrm>
              <a:off x="2822193" y="5006231"/>
              <a:ext cx="57583" cy="73146"/>
            </a:xfrm>
            <a:custGeom>
              <a:avLst/>
              <a:gdLst>
                <a:gd name="T0" fmla="*/ 15 w 56"/>
                <a:gd name="T1" fmla="*/ 36 h 71"/>
                <a:gd name="T2" fmla="*/ 16 w 56"/>
                <a:gd name="T3" fmla="*/ 32 h 71"/>
                <a:gd name="T4" fmla="*/ 21 w 56"/>
                <a:gd name="T5" fmla="*/ 21 h 71"/>
                <a:gd name="T6" fmla="*/ 32 w 56"/>
                <a:gd name="T7" fmla="*/ 16 h 71"/>
                <a:gd name="T8" fmla="*/ 35 w 56"/>
                <a:gd name="T9" fmla="*/ 15 h 71"/>
                <a:gd name="T10" fmla="*/ 43 w 56"/>
                <a:gd name="T11" fmla="*/ 17 h 71"/>
                <a:gd name="T12" fmla="*/ 43 w 56"/>
                <a:gd name="T13" fmla="*/ 17 h 71"/>
                <a:gd name="T14" fmla="*/ 43 w 56"/>
                <a:gd name="T15" fmla="*/ 17 h 71"/>
                <a:gd name="T16" fmla="*/ 52 w 56"/>
                <a:gd name="T17" fmla="*/ 24 h 71"/>
                <a:gd name="T18" fmla="*/ 55 w 56"/>
                <a:gd name="T19" fmla="*/ 36 h 71"/>
                <a:gd name="T20" fmla="*/ 55 w 56"/>
                <a:gd name="T21" fmla="*/ 36 h 71"/>
                <a:gd name="T22" fmla="*/ 54 w 56"/>
                <a:gd name="T23" fmla="*/ 43 h 71"/>
                <a:gd name="T24" fmla="*/ 50 w 56"/>
                <a:gd name="T25" fmla="*/ 50 h 71"/>
                <a:gd name="T26" fmla="*/ 43 w 56"/>
                <a:gd name="T27" fmla="*/ 54 h 71"/>
                <a:gd name="T28" fmla="*/ 36 w 56"/>
                <a:gd name="T29" fmla="*/ 56 h 71"/>
                <a:gd name="T30" fmla="*/ 35 w 56"/>
                <a:gd name="T31" fmla="*/ 56 h 71"/>
                <a:gd name="T32" fmla="*/ 24 w 56"/>
                <a:gd name="T33" fmla="*/ 52 h 71"/>
                <a:gd name="T34" fmla="*/ 17 w 56"/>
                <a:gd name="T35" fmla="*/ 43 h 71"/>
                <a:gd name="T36" fmla="*/ 15 w 56"/>
                <a:gd name="T37" fmla="*/ 36 h 71"/>
                <a:gd name="T38" fmla="*/ 35 w 56"/>
                <a:gd name="T39" fmla="*/ 0 h 71"/>
                <a:gd name="T40" fmla="*/ 19 w 56"/>
                <a:gd name="T41" fmla="*/ 4 h 71"/>
                <a:gd name="T42" fmla="*/ 7 w 56"/>
                <a:gd name="T43" fmla="*/ 15 h 71"/>
                <a:gd name="T44" fmla="*/ 1 w 56"/>
                <a:gd name="T45" fmla="*/ 30 h 71"/>
                <a:gd name="T46" fmla="*/ 0 w 56"/>
                <a:gd name="T47" fmla="*/ 36 h 71"/>
                <a:gd name="T48" fmla="*/ 2 w 56"/>
                <a:gd name="T49" fmla="*/ 47 h 71"/>
                <a:gd name="T50" fmla="*/ 11 w 56"/>
                <a:gd name="T51" fmla="*/ 61 h 71"/>
                <a:gd name="T52" fmla="*/ 25 w 56"/>
                <a:gd name="T53" fmla="*/ 69 h 71"/>
                <a:gd name="T54" fmla="*/ 35 w 56"/>
                <a:gd name="T55" fmla="*/ 71 h 71"/>
                <a:gd name="T56" fmla="*/ 41 w 56"/>
                <a:gd name="T57" fmla="*/ 71 h 71"/>
                <a:gd name="T58" fmla="*/ 56 w 56"/>
                <a:gd name="T59" fmla="*/ 64 h 71"/>
                <a:gd name="T60" fmla="*/ 56 w 56"/>
                <a:gd name="T61" fmla="*/ 7 h 71"/>
                <a:gd name="T62" fmla="*/ 35 w 5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71">
                  <a:moveTo>
                    <a:pt x="15" y="36"/>
                  </a:moveTo>
                  <a:cubicBezTo>
                    <a:pt x="15" y="34"/>
                    <a:pt x="16" y="33"/>
                    <a:pt x="16" y="32"/>
                  </a:cubicBezTo>
                  <a:cubicBezTo>
                    <a:pt x="17" y="28"/>
                    <a:pt x="18" y="24"/>
                    <a:pt x="21" y="21"/>
                  </a:cubicBezTo>
                  <a:cubicBezTo>
                    <a:pt x="24" y="19"/>
                    <a:pt x="28" y="17"/>
                    <a:pt x="32" y="16"/>
                  </a:cubicBezTo>
                  <a:cubicBezTo>
                    <a:pt x="33" y="16"/>
                    <a:pt x="34" y="15"/>
                    <a:pt x="35" y="15"/>
                  </a:cubicBezTo>
                  <a:cubicBezTo>
                    <a:pt x="38" y="15"/>
                    <a:pt x="40" y="16"/>
                    <a:pt x="43" y="17"/>
                  </a:cubicBezTo>
                  <a:cubicBezTo>
                    <a:pt x="43" y="17"/>
                    <a:pt x="43" y="17"/>
                    <a:pt x="43" y="17"/>
                  </a:cubicBezTo>
                  <a:cubicBezTo>
                    <a:pt x="43" y="17"/>
                    <a:pt x="43" y="17"/>
                    <a:pt x="43" y="17"/>
                  </a:cubicBezTo>
                  <a:cubicBezTo>
                    <a:pt x="47" y="19"/>
                    <a:pt x="50" y="21"/>
                    <a:pt x="52" y="24"/>
                  </a:cubicBezTo>
                  <a:cubicBezTo>
                    <a:pt x="54" y="28"/>
                    <a:pt x="55" y="32"/>
                    <a:pt x="55" y="36"/>
                  </a:cubicBezTo>
                  <a:cubicBezTo>
                    <a:pt x="55" y="36"/>
                    <a:pt x="55" y="36"/>
                    <a:pt x="55" y="36"/>
                  </a:cubicBezTo>
                  <a:cubicBezTo>
                    <a:pt x="55" y="39"/>
                    <a:pt x="55" y="41"/>
                    <a:pt x="54" y="43"/>
                  </a:cubicBezTo>
                  <a:cubicBezTo>
                    <a:pt x="53" y="46"/>
                    <a:pt x="52" y="48"/>
                    <a:pt x="50" y="50"/>
                  </a:cubicBezTo>
                  <a:cubicBezTo>
                    <a:pt x="48" y="52"/>
                    <a:pt x="46" y="53"/>
                    <a:pt x="43" y="54"/>
                  </a:cubicBezTo>
                  <a:cubicBezTo>
                    <a:pt x="41" y="55"/>
                    <a:pt x="38" y="56"/>
                    <a:pt x="36" y="56"/>
                  </a:cubicBezTo>
                  <a:cubicBezTo>
                    <a:pt x="36" y="56"/>
                    <a:pt x="36" y="56"/>
                    <a:pt x="35" y="56"/>
                  </a:cubicBezTo>
                  <a:cubicBezTo>
                    <a:pt x="31" y="56"/>
                    <a:pt x="28" y="55"/>
                    <a:pt x="24" y="52"/>
                  </a:cubicBezTo>
                  <a:cubicBezTo>
                    <a:pt x="21" y="50"/>
                    <a:pt x="18" y="47"/>
                    <a:pt x="17" y="43"/>
                  </a:cubicBezTo>
                  <a:cubicBezTo>
                    <a:pt x="16" y="41"/>
                    <a:pt x="15" y="38"/>
                    <a:pt x="15" y="36"/>
                  </a:cubicBezTo>
                  <a:moveTo>
                    <a:pt x="35" y="0"/>
                  </a:moveTo>
                  <a:cubicBezTo>
                    <a:pt x="30" y="0"/>
                    <a:pt x="24" y="2"/>
                    <a:pt x="19" y="4"/>
                  </a:cubicBezTo>
                  <a:cubicBezTo>
                    <a:pt x="15" y="7"/>
                    <a:pt x="10" y="10"/>
                    <a:pt x="7" y="15"/>
                  </a:cubicBezTo>
                  <a:cubicBezTo>
                    <a:pt x="4" y="19"/>
                    <a:pt x="2" y="25"/>
                    <a:pt x="1" y="30"/>
                  </a:cubicBezTo>
                  <a:cubicBezTo>
                    <a:pt x="0" y="32"/>
                    <a:pt x="0" y="34"/>
                    <a:pt x="0" y="36"/>
                  </a:cubicBezTo>
                  <a:cubicBezTo>
                    <a:pt x="0" y="39"/>
                    <a:pt x="1" y="43"/>
                    <a:pt x="2" y="47"/>
                  </a:cubicBezTo>
                  <a:cubicBezTo>
                    <a:pt x="4" y="52"/>
                    <a:pt x="7" y="57"/>
                    <a:pt x="11" y="61"/>
                  </a:cubicBezTo>
                  <a:cubicBezTo>
                    <a:pt x="15" y="65"/>
                    <a:pt x="19" y="68"/>
                    <a:pt x="25" y="69"/>
                  </a:cubicBezTo>
                  <a:cubicBezTo>
                    <a:pt x="28" y="70"/>
                    <a:pt x="32" y="71"/>
                    <a:pt x="35" y="71"/>
                  </a:cubicBezTo>
                  <a:cubicBezTo>
                    <a:pt x="37" y="71"/>
                    <a:pt x="39" y="71"/>
                    <a:pt x="41" y="71"/>
                  </a:cubicBezTo>
                  <a:cubicBezTo>
                    <a:pt x="47" y="70"/>
                    <a:pt x="52" y="68"/>
                    <a:pt x="56" y="64"/>
                  </a:cubicBezTo>
                  <a:cubicBezTo>
                    <a:pt x="56" y="7"/>
                    <a:pt x="56" y="7"/>
                    <a:pt x="56" y="7"/>
                  </a:cubicBezTo>
                  <a:cubicBezTo>
                    <a:pt x="50" y="3"/>
                    <a:pt x="43" y="0"/>
                    <a:pt x="35"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4" name="Freeform 16">
              <a:extLst>
                <a:ext uri="{FF2B5EF4-FFF2-40B4-BE49-F238E27FC236}">
                  <a16:creationId xmlns:a16="http://schemas.microsoft.com/office/drawing/2014/main" id="{17BD0EA1-53C0-97BA-13AB-A6DF134C420B}"/>
                </a:ext>
              </a:extLst>
            </p:cNvPr>
            <p:cNvSpPr>
              <a:spLocks/>
            </p:cNvSpPr>
            <p:nvPr/>
          </p:nvSpPr>
          <p:spPr bwMode="auto">
            <a:xfrm>
              <a:off x="2811299" y="4982887"/>
              <a:ext cx="68477" cy="60696"/>
            </a:xfrm>
            <a:custGeom>
              <a:avLst/>
              <a:gdLst>
                <a:gd name="T0" fmla="*/ 66 w 66"/>
                <a:gd name="T1" fmla="*/ 0 h 59"/>
                <a:gd name="T2" fmla="*/ 66 w 66"/>
                <a:gd name="T3" fmla="*/ 18 h 59"/>
                <a:gd name="T4" fmla="*/ 45 w 66"/>
                <a:gd name="T5" fmla="*/ 13 h 59"/>
                <a:gd name="T6" fmla="*/ 44 w 66"/>
                <a:gd name="T7" fmla="*/ 13 h 59"/>
                <a:gd name="T8" fmla="*/ 22 w 66"/>
                <a:gd name="T9" fmla="*/ 20 h 59"/>
                <a:gd name="T10" fmla="*/ 6 w 66"/>
                <a:gd name="T11" fmla="*/ 36 h 59"/>
                <a:gd name="T12" fmla="*/ 0 w 66"/>
                <a:gd name="T13" fmla="*/ 59 h 59"/>
                <a:gd name="T14" fmla="*/ 0 w 66"/>
                <a:gd name="T15" fmla="*/ 59 h 59"/>
                <a:gd name="T16" fmla="*/ 6 w 66"/>
                <a:gd name="T17" fmla="*/ 36 h 59"/>
                <a:gd name="T18" fmla="*/ 22 w 66"/>
                <a:gd name="T19" fmla="*/ 20 h 59"/>
                <a:gd name="T20" fmla="*/ 44 w 66"/>
                <a:gd name="T21" fmla="*/ 13 h 59"/>
                <a:gd name="T22" fmla="*/ 46 w 66"/>
                <a:gd name="T23" fmla="*/ 13 h 59"/>
                <a:gd name="T24" fmla="*/ 66 w 66"/>
                <a:gd name="T25" fmla="*/ 18 h 59"/>
                <a:gd name="T26" fmla="*/ 66 w 66"/>
                <a:gd name="T27" fmla="*/ 18 h 59"/>
                <a:gd name="T28" fmla="*/ 66 w 66"/>
                <a:gd name="T29" fmla="*/ 18 h 59"/>
                <a:gd name="T30" fmla="*/ 66 w 66"/>
                <a:gd name="T31" fmla="*/ 0 h 59"/>
                <a:gd name="T32" fmla="*/ 66 w 66"/>
                <a:gd name="T3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59">
                  <a:moveTo>
                    <a:pt x="66" y="0"/>
                  </a:moveTo>
                  <a:cubicBezTo>
                    <a:pt x="66" y="18"/>
                    <a:pt x="66" y="18"/>
                    <a:pt x="66" y="18"/>
                  </a:cubicBezTo>
                  <a:cubicBezTo>
                    <a:pt x="60" y="15"/>
                    <a:pt x="53" y="13"/>
                    <a:pt x="45" y="13"/>
                  </a:cubicBezTo>
                  <a:cubicBezTo>
                    <a:pt x="45" y="13"/>
                    <a:pt x="44" y="13"/>
                    <a:pt x="44" y="13"/>
                  </a:cubicBezTo>
                  <a:cubicBezTo>
                    <a:pt x="36" y="14"/>
                    <a:pt x="29" y="16"/>
                    <a:pt x="22" y="20"/>
                  </a:cubicBezTo>
                  <a:cubicBezTo>
                    <a:pt x="15" y="24"/>
                    <a:pt x="10" y="30"/>
                    <a:pt x="6" y="36"/>
                  </a:cubicBezTo>
                  <a:cubicBezTo>
                    <a:pt x="2" y="43"/>
                    <a:pt x="0" y="51"/>
                    <a:pt x="0" y="59"/>
                  </a:cubicBezTo>
                  <a:cubicBezTo>
                    <a:pt x="0" y="59"/>
                    <a:pt x="0" y="59"/>
                    <a:pt x="0" y="59"/>
                  </a:cubicBezTo>
                  <a:cubicBezTo>
                    <a:pt x="0" y="51"/>
                    <a:pt x="2" y="43"/>
                    <a:pt x="6" y="36"/>
                  </a:cubicBezTo>
                  <a:cubicBezTo>
                    <a:pt x="10" y="30"/>
                    <a:pt x="15" y="24"/>
                    <a:pt x="22" y="20"/>
                  </a:cubicBezTo>
                  <a:cubicBezTo>
                    <a:pt x="29" y="16"/>
                    <a:pt x="36" y="14"/>
                    <a:pt x="44" y="13"/>
                  </a:cubicBezTo>
                  <a:cubicBezTo>
                    <a:pt x="44" y="13"/>
                    <a:pt x="45" y="13"/>
                    <a:pt x="46" y="13"/>
                  </a:cubicBezTo>
                  <a:cubicBezTo>
                    <a:pt x="53" y="13"/>
                    <a:pt x="60" y="15"/>
                    <a:pt x="66" y="18"/>
                  </a:cubicBezTo>
                  <a:cubicBezTo>
                    <a:pt x="66" y="18"/>
                    <a:pt x="66" y="18"/>
                    <a:pt x="66" y="18"/>
                  </a:cubicBezTo>
                  <a:cubicBezTo>
                    <a:pt x="66" y="18"/>
                    <a:pt x="66" y="18"/>
                    <a:pt x="66" y="18"/>
                  </a:cubicBezTo>
                  <a:cubicBezTo>
                    <a:pt x="66" y="0"/>
                    <a:pt x="66" y="0"/>
                    <a:pt x="66" y="0"/>
                  </a:cubicBezTo>
                  <a:cubicBezTo>
                    <a:pt x="66" y="0"/>
                    <a:pt x="66" y="0"/>
                    <a:pt x="66"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5" name="Freeform 17">
              <a:extLst>
                <a:ext uri="{FF2B5EF4-FFF2-40B4-BE49-F238E27FC236}">
                  <a16:creationId xmlns:a16="http://schemas.microsoft.com/office/drawing/2014/main" id="{335343B7-34BE-5701-76DB-3ACF0FEF3874}"/>
                </a:ext>
              </a:extLst>
            </p:cNvPr>
            <p:cNvSpPr>
              <a:spLocks/>
            </p:cNvSpPr>
            <p:nvPr/>
          </p:nvSpPr>
          <p:spPr bwMode="auto">
            <a:xfrm>
              <a:off x="2794180" y="4978218"/>
              <a:ext cx="85597" cy="130729"/>
            </a:xfrm>
            <a:custGeom>
              <a:avLst/>
              <a:gdLst>
                <a:gd name="T0" fmla="*/ 62 w 83"/>
                <a:gd name="T1" fmla="*/ 0 h 126"/>
                <a:gd name="T2" fmla="*/ 54 w 83"/>
                <a:gd name="T3" fmla="*/ 1 h 126"/>
                <a:gd name="T4" fmla="*/ 26 w 83"/>
                <a:gd name="T5" fmla="*/ 11 h 126"/>
                <a:gd name="T6" fmla="*/ 7 w 83"/>
                <a:gd name="T7" fmla="*/ 34 h 126"/>
                <a:gd name="T8" fmla="*/ 0 w 83"/>
                <a:gd name="T9" fmla="*/ 63 h 126"/>
                <a:gd name="T10" fmla="*/ 7 w 83"/>
                <a:gd name="T11" fmla="*/ 92 h 126"/>
                <a:gd name="T12" fmla="*/ 26 w 83"/>
                <a:gd name="T13" fmla="*/ 114 h 126"/>
                <a:gd name="T14" fmla="*/ 54 w 83"/>
                <a:gd name="T15" fmla="*/ 125 h 126"/>
                <a:gd name="T16" fmla="*/ 62 w 83"/>
                <a:gd name="T17" fmla="*/ 126 h 126"/>
                <a:gd name="T18" fmla="*/ 83 w 83"/>
                <a:gd name="T19" fmla="*/ 122 h 126"/>
                <a:gd name="T20" fmla="*/ 83 w 83"/>
                <a:gd name="T21" fmla="*/ 103 h 126"/>
                <a:gd name="T22" fmla="*/ 62 w 83"/>
                <a:gd name="T23" fmla="*/ 108 h 126"/>
                <a:gd name="T24" fmla="*/ 61 w 83"/>
                <a:gd name="T25" fmla="*/ 108 h 126"/>
                <a:gd name="T26" fmla="*/ 39 w 83"/>
                <a:gd name="T27" fmla="*/ 102 h 126"/>
                <a:gd name="T28" fmla="*/ 23 w 83"/>
                <a:gd name="T29" fmla="*/ 85 h 126"/>
                <a:gd name="T30" fmla="*/ 17 w 83"/>
                <a:gd name="T31" fmla="*/ 63 h 126"/>
                <a:gd name="T32" fmla="*/ 17 w 83"/>
                <a:gd name="T33" fmla="*/ 63 h 126"/>
                <a:gd name="T34" fmla="*/ 17 w 83"/>
                <a:gd name="T35" fmla="*/ 63 h 126"/>
                <a:gd name="T36" fmla="*/ 23 w 83"/>
                <a:gd name="T37" fmla="*/ 40 h 126"/>
                <a:gd name="T38" fmla="*/ 39 w 83"/>
                <a:gd name="T39" fmla="*/ 24 h 126"/>
                <a:gd name="T40" fmla="*/ 61 w 83"/>
                <a:gd name="T41" fmla="*/ 17 h 126"/>
                <a:gd name="T42" fmla="*/ 62 w 83"/>
                <a:gd name="T43" fmla="*/ 17 h 126"/>
                <a:gd name="T44" fmla="*/ 83 w 83"/>
                <a:gd name="T45" fmla="*/ 22 h 126"/>
                <a:gd name="T46" fmla="*/ 83 w 83"/>
                <a:gd name="T47" fmla="*/ 4 h 126"/>
                <a:gd name="T48" fmla="*/ 62 w 83"/>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126">
                  <a:moveTo>
                    <a:pt x="62" y="0"/>
                  </a:moveTo>
                  <a:cubicBezTo>
                    <a:pt x="60" y="0"/>
                    <a:pt x="57" y="0"/>
                    <a:pt x="54" y="1"/>
                  </a:cubicBezTo>
                  <a:cubicBezTo>
                    <a:pt x="44" y="2"/>
                    <a:pt x="35" y="6"/>
                    <a:pt x="26" y="11"/>
                  </a:cubicBezTo>
                  <a:cubicBezTo>
                    <a:pt x="18" y="17"/>
                    <a:pt x="12" y="25"/>
                    <a:pt x="7" y="34"/>
                  </a:cubicBezTo>
                  <a:cubicBezTo>
                    <a:pt x="3" y="43"/>
                    <a:pt x="0" y="53"/>
                    <a:pt x="0" y="63"/>
                  </a:cubicBezTo>
                  <a:cubicBezTo>
                    <a:pt x="0" y="73"/>
                    <a:pt x="3" y="83"/>
                    <a:pt x="7" y="92"/>
                  </a:cubicBezTo>
                  <a:cubicBezTo>
                    <a:pt x="12" y="101"/>
                    <a:pt x="18" y="108"/>
                    <a:pt x="26" y="114"/>
                  </a:cubicBezTo>
                  <a:cubicBezTo>
                    <a:pt x="35" y="120"/>
                    <a:pt x="44" y="124"/>
                    <a:pt x="54" y="125"/>
                  </a:cubicBezTo>
                  <a:cubicBezTo>
                    <a:pt x="57" y="125"/>
                    <a:pt x="60" y="126"/>
                    <a:pt x="62" y="126"/>
                  </a:cubicBezTo>
                  <a:cubicBezTo>
                    <a:pt x="69" y="126"/>
                    <a:pt x="76" y="124"/>
                    <a:pt x="83" y="122"/>
                  </a:cubicBezTo>
                  <a:cubicBezTo>
                    <a:pt x="83" y="103"/>
                    <a:pt x="83" y="103"/>
                    <a:pt x="83" y="103"/>
                  </a:cubicBezTo>
                  <a:cubicBezTo>
                    <a:pt x="77" y="106"/>
                    <a:pt x="70" y="108"/>
                    <a:pt x="62" y="108"/>
                  </a:cubicBezTo>
                  <a:cubicBezTo>
                    <a:pt x="62" y="108"/>
                    <a:pt x="61" y="108"/>
                    <a:pt x="61" y="108"/>
                  </a:cubicBezTo>
                  <a:cubicBezTo>
                    <a:pt x="53" y="108"/>
                    <a:pt x="46" y="106"/>
                    <a:pt x="39" y="102"/>
                  </a:cubicBezTo>
                  <a:cubicBezTo>
                    <a:pt x="32" y="98"/>
                    <a:pt x="27" y="92"/>
                    <a:pt x="23" y="85"/>
                  </a:cubicBezTo>
                  <a:cubicBezTo>
                    <a:pt x="19" y="78"/>
                    <a:pt x="17" y="71"/>
                    <a:pt x="17" y="63"/>
                  </a:cubicBezTo>
                  <a:cubicBezTo>
                    <a:pt x="17" y="63"/>
                    <a:pt x="17" y="63"/>
                    <a:pt x="17" y="63"/>
                  </a:cubicBezTo>
                  <a:cubicBezTo>
                    <a:pt x="17" y="63"/>
                    <a:pt x="17" y="63"/>
                    <a:pt x="17" y="63"/>
                  </a:cubicBezTo>
                  <a:cubicBezTo>
                    <a:pt x="17" y="55"/>
                    <a:pt x="19" y="47"/>
                    <a:pt x="23" y="40"/>
                  </a:cubicBezTo>
                  <a:cubicBezTo>
                    <a:pt x="27" y="34"/>
                    <a:pt x="32" y="28"/>
                    <a:pt x="39" y="24"/>
                  </a:cubicBezTo>
                  <a:cubicBezTo>
                    <a:pt x="46" y="20"/>
                    <a:pt x="53" y="18"/>
                    <a:pt x="61" y="17"/>
                  </a:cubicBezTo>
                  <a:cubicBezTo>
                    <a:pt x="61" y="17"/>
                    <a:pt x="62" y="17"/>
                    <a:pt x="62" y="17"/>
                  </a:cubicBezTo>
                  <a:cubicBezTo>
                    <a:pt x="70" y="17"/>
                    <a:pt x="77" y="19"/>
                    <a:pt x="83" y="22"/>
                  </a:cubicBezTo>
                  <a:cubicBezTo>
                    <a:pt x="83" y="4"/>
                    <a:pt x="83" y="4"/>
                    <a:pt x="83" y="4"/>
                  </a:cubicBezTo>
                  <a:cubicBezTo>
                    <a:pt x="76" y="1"/>
                    <a:pt x="69" y="0"/>
                    <a:pt x="62"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6" name="Freeform 18">
              <a:extLst>
                <a:ext uri="{FF2B5EF4-FFF2-40B4-BE49-F238E27FC236}">
                  <a16:creationId xmlns:a16="http://schemas.microsoft.com/office/drawing/2014/main" id="{6EE94C66-E5D3-EF17-E2E2-390BF20AE007}"/>
                </a:ext>
              </a:extLst>
            </p:cNvPr>
            <p:cNvSpPr>
              <a:spLocks/>
            </p:cNvSpPr>
            <p:nvPr/>
          </p:nvSpPr>
          <p:spPr bwMode="auto">
            <a:xfrm>
              <a:off x="2675902" y="4873946"/>
              <a:ext cx="96490" cy="20232"/>
            </a:xfrm>
            <a:custGeom>
              <a:avLst/>
              <a:gdLst>
                <a:gd name="T0" fmla="*/ 92 w 92"/>
                <a:gd name="T1" fmla="*/ 20 h 20"/>
                <a:gd name="T2" fmla="*/ 62 w 92"/>
                <a:gd name="T3" fmla="*/ 20 h 20"/>
                <a:gd name="T4" fmla="*/ 30 w 92"/>
                <a:gd name="T5" fmla="*/ 20 h 20"/>
                <a:gd name="T6" fmla="*/ 0 w 92"/>
                <a:gd name="T7" fmla="*/ 20 h 20"/>
                <a:gd name="T8" fmla="*/ 20 w 92"/>
                <a:gd name="T9" fmla="*/ 5 h 20"/>
                <a:gd name="T10" fmla="*/ 44 w 92"/>
                <a:gd name="T11" fmla="*/ 0 h 20"/>
                <a:gd name="T12" fmla="*/ 69 w 92"/>
                <a:gd name="T13" fmla="*/ 4 h 20"/>
                <a:gd name="T14" fmla="*/ 90 w 92"/>
                <a:gd name="T15" fmla="*/ 18 h 20"/>
                <a:gd name="T16" fmla="*/ 92 w 92"/>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0">
                  <a:moveTo>
                    <a:pt x="92" y="20"/>
                  </a:moveTo>
                  <a:cubicBezTo>
                    <a:pt x="62" y="20"/>
                    <a:pt x="62" y="20"/>
                    <a:pt x="62" y="20"/>
                  </a:cubicBezTo>
                  <a:cubicBezTo>
                    <a:pt x="51" y="16"/>
                    <a:pt x="40" y="16"/>
                    <a:pt x="30" y="20"/>
                  </a:cubicBezTo>
                  <a:cubicBezTo>
                    <a:pt x="0" y="20"/>
                    <a:pt x="0" y="20"/>
                    <a:pt x="0" y="20"/>
                  </a:cubicBezTo>
                  <a:cubicBezTo>
                    <a:pt x="6" y="14"/>
                    <a:pt x="13" y="9"/>
                    <a:pt x="20" y="5"/>
                  </a:cubicBezTo>
                  <a:cubicBezTo>
                    <a:pt x="28" y="2"/>
                    <a:pt x="36" y="0"/>
                    <a:pt x="44" y="0"/>
                  </a:cubicBezTo>
                  <a:cubicBezTo>
                    <a:pt x="53" y="0"/>
                    <a:pt x="61" y="1"/>
                    <a:pt x="69" y="4"/>
                  </a:cubicBezTo>
                  <a:cubicBezTo>
                    <a:pt x="77" y="7"/>
                    <a:pt x="84" y="12"/>
                    <a:pt x="90" y="18"/>
                  </a:cubicBezTo>
                  <a:cubicBezTo>
                    <a:pt x="90" y="19"/>
                    <a:pt x="91" y="19"/>
                    <a:pt x="92" y="2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7" name="Freeform 19">
              <a:extLst>
                <a:ext uri="{FF2B5EF4-FFF2-40B4-BE49-F238E27FC236}">
                  <a16:creationId xmlns:a16="http://schemas.microsoft.com/office/drawing/2014/main" id="{1AD94801-18B1-7E03-1A45-CB1AC99EC21B}"/>
                </a:ext>
              </a:extLst>
            </p:cNvPr>
            <p:cNvSpPr>
              <a:spLocks/>
            </p:cNvSpPr>
            <p:nvPr/>
          </p:nvSpPr>
          <p:spPr bwMode="auto">
            <a:xfrm>
              <a:off x="2661895" y="4894178"/>
              <a:ext cx="45133" cy="23345"/>
            </a:xfrm>
            <a:custGeom>
              <a:avLst/>
              <a:gdLst>
                <a:gd name="T0" fmla="*/ 43 w 43"/>
                <a:gd name="T1" fmla="*/ 0 h 22"/>
                <a:gd name="T2" fmla="*/ 13 w 43"/>
                <a:gd name="T3" fmla="*/ 0 h 22"/>
                <a:gd name="T4" fmla="*/ 0 w 43"/>
                <a:gd name="T5" fmla="*/ 22 h 22"/>
                <a:gd name="T6" fmla="*/ 19 w 43"/>
                <a:gd name="T7" fmla="*/ 22 h 22"/>
                <a:gd name="T8" fmla="*/ 19 w 43"/>
                <a:gd name="T9" fmla="*/ 22 h 22"/>
                <a:gd name="T10" fmla="*/ 19 w 43"/>
                <a:gd name="T11" fmla="*/ 22 h 22"/>
                <a:gd name="T12" fmla="*/ 19 w 43"/>
                <a:gd name="T13" fmla="*/ 22 h 22"/>
                <a:gd name="T14" fmla="*/ 43 w 43"/>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43" y="0"/>
                  </a:moveTo>
                  <a:cubicBezTo>
                    <a:pt x="13" y="0"/>
                    <a:pt x="13" y="0"/>
                    <a:pt x="13" y="0"/>
                  </a:cubicBezTo>
                  <a:cubicBezTo>
                    <a:pt x="7" y="6"/>
                    <a:pt x="3" y="14"/>
                    <a:pt x="0" y="22"/>
                  </a:cubicBezTo>
                  <a:cubicBezTo>
                    <a:pt x="19" y="22"/>
                    <a:pt x="19" y="22"/>
                    <a:pt x="19" y="22"/>
                  </a:cubicBezTo>
                  <a:cubicBezTo>
                    <a:pt x="19" y="22"/>
                    <a:pt x="19" y="22"/>
                    <a:pt x="19" y="22"/>
                  </a:cubicBezTo>
                  <a:cubicBezTo>
                    <a:pt x="19" y="22"/>
                    <a:pt x="19" y="22"/>
                    <a:pt x="19" y="22"/>
                  </a:cubicBezTo>
                  <a:cubicBezTo>
                    <a:pt x="19" y="22"/>
                    <a:pt x="19" y="22"/>
                    <a:pt x="19" y="22"/>
                  </a:cubicBezTo>
                  <a:cubicBezTo>
                    <a:pt x="24" y="12"/>
                    <a:pt x="32" y="4"/>
                    <a:pt x="43"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8" name="Freeform 20">
              <a:extLst>
                <a:ext uri="{FF2B5EF4-FFF2-40B4-BE49-F238E27FC236}">
                  <a16:creationId xmlns:a16="http://schemas.microsoft.com/office/drawing/2014/main" id="{A39E6D82-43FB-088F-BD3D-8B9E621E6D4B}"/>
                </a:ext>
              </a:extLst>
            </p:cNvPr>
            <p:cNvSpPr>
              <a:spLocks/>
            </p:cNvSpPr>
            <p:nvPr/>
          </p:nvSpPr>
          <p:spPr bwMode="auto">
            <a:xfrm>
              <a:off x="2693021" y="4901959"/>
              <a:ext cx="60696" cy="15563"/>
            </a:xfrm>
            <a:custGeom>
              <a:avLst/>
              <a:gdLst>
                <a:gd name="T0" fmla="*/ 29 w 57"/>
                <a:gd name="T1" fmla="*/ 0 h 15"/>
                <a:gd name="T2" fmla="*/ 13 w 57"/>
                <a:gd name="T3" fmla="*/ 4 h 15"/>
                <a:gd name="T4" fmla="*/ 0 w 57"/>
                <a:gd name="T5" fmla="*/ 15 h 15"/>
                <a:gd name="T6" fmla="*/ 0 w 57"/>
                <a:gd name="T7" fmla="*/ 15 h 15"/>
                <a:gd name="T8" fmla="*/ 13 w 57"/>
                <a:gd name="T9" fmla="*/ 4 h 15"/>
                <a:gd name="T10" fmla="*/ 29 w 57"/>
                <a:gd name="T11" fmla="*/ 0 h 15"/>
                <a:gd name="T12" fmla="*/ 37 w 57"/>
                <a:gd name="T13" fmla="*/ 1 h 15"/>
                <a:gd name="T14" fmla="*/ 57 w 57"/>
                <a:gd name="T15" fmla="*/ 15 h 15"/>
                <a:gd name="T16" fmla="*/ 57 w 57"/>
                <a:gd name="T17" fmla="*/ 15 h 15"/>
                <a:gd name="T18" fmla="*/ 45 w 57"/>
                <a:gd name="T19" fmla="*/ 4 h 15"/>
                <a:gd name="T20" fmla="*/ 29 w 57"/>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5">
                  <a:moveTo>
                    <a:pt x="29" y="0"/>
                  </a:moveTo>
                  <a:cubicBezTo>
                    <a:pt x="23" y="0"/>
                    <a:pt x="18" y="2"/>
                    <a:pt x="13" y="4"/>
                  </a:cubicBezTo>
                  <a:cubicBezTo>
                    <a:pt x="8" y="7"/>
                    <a:pt x="4" y="10"/>
                    <a:pt x="0" y="15"/>
                  </a:cubicBezTo>
                  <a:cubicBezTo>
                    <a:pt x="0" y="15"/>
                    <a:pt x="0" y="15"/>
                    <a:pt x="0" y="15"/>
                  </a:cubicBezTo>
                  <a:cubicBezTo>
                    <a:pt x="4" y="10"/>
                    <a:pt x="8" y="7"/>
                    <a:pt x="13" y="4"/>
                  </a:cubicBezTo>
                  <a:cubicBezTo>
                    <a:pt x="18" y="2"/>
                    <a:pt x="23" y="0"/>
                    <a:pt x="29" y="0"/>
                  </a:cubicBezTo>
                  <a:cubicBezTo>
                    <a:pt x="31" y="0"/>
                    <a:pt x="34" y="1"/>
                    <a:pt x="37" y="1"/>
                  </a:cubicBezTo>
                  <a:cubicBezTo>
                    <a:pt x="45" y="3"/>
                    <a:pt x="52" y="8"/>
                    <a:pt x="57" y="15"/>
                  </a:cubicBezTo>
                  <a:cubicBezTo>
                    <a:pt x="57" y="15"/>
                    <a:pt x="57" y="15"/>
                    <a:pt x="57" y="15"/>
                  </a:cubicBezTo>
                  <a:cubicBezTo>
                    <a:pt x="54" y="10"/>
                    <a:pt x="50" y="7"/>
                    <a:pt x="45" y="4"/>
                  </a:cubicBezTo>
                  <a:cubicBezTo>
                    <a:pt x="40" y="2"/>
                    <a:pt x="34" y="0"/>
                    <a:pt x="29"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9" name="Freeform 21">
              <a:extLst>
                <a:ext uri="{FF2B5EF4-FFF2-40B4-BE49-F238E27FC236}">
                  <a16:creationId xmlns:a16="http://schemas.microsoft.com/office/drawing/2014/main" id="{2EF24B4A-92B6-4222-5A07-E02A27CC87D2}"/>
                </a:ext>
              </a:extLst>
            </p:cNvPr>
            <p:cNvSpPr>
              <a:spLocks/>
            </p:cNvSpPr>
            <p:nvPr/>
          </p:nvSpPr>
          <p:spPr bwMode="auto">
            <a:xfrm>
              <a:off x="2693021" y="4901959"/>
              <a:ext cx="60696" cy="15563"/>
            </a:xfrm>
            <a:custGeom>
              <a:avLst/>
              <a:gdLst>
                <a:gd name="T0" fmla="*/ 29 w 57"/>
                <a:gd name="T1" fmla="*/ 0 h 15"/>
                <a:gd name="T2" fmla="*/ 13 w 57"/>
                <a:gd name="T3" fmla="*/ 4 h 15"/>
                <a:gd name="T4" fmla="*/ 0 w 57"/>
                <a:gd name="T5" fmla="*/ 15 h 15"/>
                <a:gd name="T6" fmla="*/ 57 w 57"/>
                <a:gd name="T7" fmla="*/ 15 h 15"/>
                <a:gd name="T8" fmla="*/ 37 w 57"/>
                <a:gd name="T9" fmla="*/ 1 h 15"/>
                <a:gd name="T10" fmla="*/ 29 w 57"/>
                <a:gd name="T11" fmla="*/ 0 h 15"/>
              </a:gdLst>
              <a:ahLst/>
              <a:cxnLst>
                <a:cxn ang="0">
                  <a:pos x="T0" y="T1"/>
                </a:cxn>
                <a:cxn ang="0">
                  <a:pos x="T2" y="T3"/>
                </a:cxn>
                <a:cxn ang="0">
                  <a:pos x="T4" y="T5"/>
                </a:cxn>
                <a:cxn ang="0">
                  <a:pos x="T6" y="T7"/>
                </a:cxn>
                <a:cxn ang="0">
                  <a:pos x="T8" y="T9"/>
                </a:cxn>
                <a:cxn ang="0">
                  <a:pos x="T10" y="T11"/>
                </a:cxn>
              </a:cxnLst>
              <a:rect l="0" t="0" r="r" b="b"/>
              <a:pathLst>
                <a:path w="57" h="15">
                  <a:moveTo>
                    <a:pt x="29" y="0"/>
                  </a:moveTo>
                  <a:cubicBezTo>
                    <a:pt x="23" y="0"/>
                    <a:pt x="18" y="2"/>
                    <a:pt x="13" y="4"/>
                  </a:cubicBezTo>
                  <a:cubicBezTo>
                    <a:pt x="8" y="7"/>
                    <a:pt x="4" y="10"/>
                    <a:pt x="0" y="15"/>
                  </a:cubicBezTo>
                  <a:cubicBezTo>
                    <a:pt x="57" y="15"/>
                    <a:pt x="57" y="15"/>
                    <a:pt x="57" y="15"/>
                  </a:cubicBezTo>
                  <a:cubicBezTo>
                    <a:pt x="52" y="8"/>
                    <a:pt x="45" y="3"/>
                    <a:pt x="37" y="1"/>
                  </a:cubicBezTo>
                  <a:cubicBezTo>
                    <a:pt x="34" y="1"/>
                    <a:pt x="31" y="0"/>
                    <a:pt x="29"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0" name="Freeform 22">
              <a:extLst>
                <a:ext uri="{FF2B5EF4-FFF2-40B4-BE49-F238E27FC236}">
                  <a16:creationId xmlns:a16="http://schemas.microsoft.com/office/drawing/2014/main" id="{3303702D-70DE-92A4-CFF7-9A4D413C96CC}"/>
                </a:ext>
              </a:extLst>
            </p:cNvPr>
            <p:cNvSpPr>
              <a:spLocks/>
            </p:cNvSpPr>
            <p:nvPr/>
          </p:nvSpPr>
          <p:spPr bwMode="auto">
            <a:xfrm>
              <a:off x="2741266" y="4894178"/>
              <a:ext cx="43576" cy="23345"/>
            </a:xfrm>
            <a:custGeom>
              <a:avLst/>
              <a:gdLst>
                <a:gd name="T0" fmla="*/ 30 w 43"/>
                <a:gd name="T1" fmla="*/ 0 h 22"/>
                <a:gd name="T2" fmla="*/ 0 w 43"/>
                <a:gd name="T3" fmla="*/ 0 h 22"/>
                <a:gd name="T4" fmla="*/ 24 w 43"/>
                <a:gd name="T5" fmla="*/ 22 h 22"/>
                <a:gd name="T6" fmla="*/ 24 w 43"/>
                <a:gd name="T7" fmla="*/ 22 h 22"/>
                <a:gd name="T8" fmla="*/ 24 w 43"/>
                <a:gd name="T9" fmla="*/ 22 h 22"/>
                <a:gd name="T10" fmla="*/ 43 w 43"/>
                <a:gd name="T11" fmla="*/ 22 h 22"/>
                <a:gd name="T12" fmla="*/ 30 w 4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30" y="0"/>
                  </a:moveTo>
                  <a:cubicBezTo>
                    <a:pt x="0" y="0"/>
                    <a:pt x="0" y="0"/>
                    <a:pt x="0" y="0"/>
                  </a:cubicBezTo>
                  <a:cubicBezTo>
                    <a:pt x="10" y="4"/>
                    <a:pt x="19" y="12"/>
                    <a:pt x="24" y="22"/>
                  </a:cubicBezTo>
                  <a:cubicBezTo>
                    <a:pt x="24" y="22"/>
                    <a:pt x="24" y="22"/>
                    <a:pt x="24" y="22"/>
                  </a:cubicBezTo>
                  <a:cubicBezTo>
                    <a:pt x="24" y="22"/>
                    <a:pt x="24" y="22"/>
                    <a:pt x="24" y="22"/>
                  </a:cubicBezTo>
                  <a:cubicBezTo>
                    <a:pt x="43" y="22"/>
                    <a:pt x="43" y="22"/>
                    <a:pt x="43" y="22"/>
                  </a:cubicBezTo>
                  <a:cubicBezTo>
                    <a:pt x="40" y="14"/>
                    <a:pt x="35" y="6"/>
                    <a:pt x="30"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1" name="Freeform 23">
              <a:extLst>
                <a:ext uri="{FF2B5EF4-FFF2-40B4-BE49-F238E27FC236}">
                  <a16:creationId xmlns:a16="http://schemas.microsoft.com/office/drawing/2014/main" id="{25576D44-C904-1855-C9F7-DCAC30BFCDB5}"/>
                </a:ext>
              </a:extLst>
            </p:cNvPr>
            <p:cNvSpPr>
              <a:spLocks noEditPoints="1"/>
            </p:cNvSpPr>
            <p:nvPr/>
          </p:nvSpPr>
          <p:spPr bwMode="auto">
            <a:xfrm>
              <a:off x="2686795" y="4917522"/>
              <a:ext cx="73146" cy="59139"/>
            </a:xfrm>
            <a:custGeom>
              <a:avLst/>
              <a:gdLst>
                <a:gd name="T0" fmla="*/ 39 w 71"/>
                <a:gd name="T1" fmla="*/ 56 h 56"/>
                <a:gd name="T2" fmla="*/ 39 w 71"/>
                <a:gd name="T3" fmla="*/ 56 h 56"/>
                <a:gd name="T4" fmla="*/ 39 w 71"/>
                <a:gd name="T5" fmla="*/ 56 h 56"/>
                <a:gd name="T6" fmla="*/ 62 w 71"/>
                <a:gd name="T7" fmla="*/ 44 h 56"/>
                <a:gd name="T8" fmla="*/ 43 w 71"/>
                <a:gd name="T9" fmla="*/ 55 h 56"/>
                <a:gd name="T10" fmla="*/ 54 w 71"/>
                <a:gd name="T11" fmla="*/ 51 h 56"/>
                <a:gd name="T12" fmla="*/ 62 w 71"/>
                <a:gd name="T13" fmla="*/ 44 h 56"/>
                <a:gd name="T14" fmla="*/ 71 w 71"/>
                <a:gd name="T15" fmla="*/ 24 h 56"/>
                <a:gd name="T16" fmla="*/ 69 w 71"/>
                <a:gd name="T17" fmla="*/ 32 h 56"/>
                <a:gd name="T18" fmla="*/ 71 w 71"/>
                <a:gd name="T19" fmla="*/ 24 h 56"/>
                <a:gd name="T20" fmla="*/ 16 w 71"/>
                <a:gd name="T21" fmla="*/ 20 h 56"/>
                <a:gd name="T22" fmla="*/ 17 w 71"/>
                <a:gd name="T23" fmla="*/ 26 h 56"/>
                <a:gd name="T24" fmla="*/ 25 w 71"/>
                <a:gd name="T25" fmla="*/ 37 h 56"/>
                <a:gd name="T26" fmla="*/ 36 w 71"/>
                <a:gd name="T27" fmla="*/ 41 h 56"/>
                <a:gd name="T28" fmla="*/ 38 w 71"/>
                <a:gd name="T29" fmla="*/ 41 h 56"/>
                <a:gd name="T30" fmla="*/ 50 w 71"/>
                <a:gd name="T31" fmla="*/ 35 h 56"/>
                <a:gd name="T32" fmla="*/ 54 w 71"/>
                <a:gd name="T33" fmla="*/ 28 h 56"/>
                <a:gd name="T34" fmla="*/ 56 w 71"/>
                <a:gd name="T35" fmla="*/ 21 h 56"/>
                <a:gd name="T36" fmla="*/ 56 w 71"/>
                <a:gd name="T37" fmla="*/ 21 h 56"/>
                <a:gd name="T38" fmla="*/ 54 w 71"/>
                <a:gd name="T39" fmla="*/ 28 h 56"/>
                <a:gd name="T40" fmla="*/ 50 w 71"/>
                <a:gd name="T41" fmla="*/ 35 h 56"/>
                <a:gd name="T42" fmla="*/ 38 w 71"/>
                <a:gd name="T43" fmla="*/ 41 h 56"/>
                <a:gd name="T44" fmla="*/ 36 w 71"/>
                <a:gd name="T45" fmla="*/ 41 h 56"/>
                <a:gd name="T46" fmla="*/ 25 w 71"/>
                <a:gd name="T47" fmla="*/ 37 h 56"/>
                <a:gd name="T48" fmla="*/ 17 w 71"/>
                <a:gd name="T49" fmla="*/ 26 h 56"/>
                <a:gd name="T50" fmla="*/ 16 w 71"/>
                <a:gd name="T51" fmla="*/ 20 h 56"/>
                <a:gd name="T52" fmla="*/ 7 w 71"/>
                <a:gd name="T53" fmla="*/ 0 h 56"/>
                <a:gd name="T54" fmla="*/ 7 w 71"/>
                <a:gd name="T55" fmla="*/ 0 h 56"/>
                <a:gd name="T56" fmla="*/ 7 w 71"/>
                <a:gd name="T57" fmla="*/ 0 h 56"/>
                <a:gd name="T58" fmla="*/ 1 w 71"/>
                <a:gd name="T59" fmla="*/ 18 h 56"/>
                <a:gd name="T60" fmla="*/ 4 w 71"/>
                <a:gd name="T61" fmla="*/ 37 h 56"/>
                <a:gd name="T62" fmla="*/ 17 w 71"/>
                <a:gd name="T63" fmla="*/ 51 h 56"/>
                <a:gd name="T64" fmla="*/ 36 w 71"/>
                <a:gd name="T65" fmla="*/ 56 h 56"/>
                <a:gd name="T66" fmla="*/ 39 w 71"/>
                <a:gd name="T67" fmla="*/ 56 h 56"/>
                <a:gd name="T68" fmla="*/ 36 w 71"/>
                <a:gd name="T69" fmla="*/ 56 h 56"/>
                <a:gd name="T70" fmla="*/ 17 w 71"/>
                <a:gd name="T71" fmla="*/ 51 h 56"/>
                <a:gd name="T72" fmla="*/ 2 w 71"/>
                <a:gd name="T73" fmla="*/ 32 h 56"/>
                <a:gd name="T74" fmla="*/ 3 w 71"/>
                <a:gd name="T75" fmla="*/ 7 h 56"/>
                <a:gd name="T76" fmla="*/ 7 w 71"/>
                <a:gd name="T77" fmla="*/ 0 h 56"/>
                <a:gd name="T78" fmla="*/ 64 w 71"/>
                <a:gd name="T79" fmla="*/ 0 h 56"/>
                <a:gd name="T80" fmla="*/ 64 w 71"/>
                <a:gd name="T81" fmla="*/ 0 h 56"/>
                <a:gd name="T82" fmla="*/ 64 w 71"/>
                <a:gd name="T83" fmla="*/ 0 h 56"/>
                <a:gd name="T84" fmla="*/ 64 w 71"/>
                <a:gd name="T85" fmla="*/ 0 h 56"/>
                <a:gd name="T86" fmla="*/ 64 w 71"/>
                <a:gd name="T87" fmla="*/ 0 h 56"/>
                <a:gd name="T88" fmla="*/ 65 w 71"/>
                <a:gd name="T89" fmla="*/ 0 h 56"/>
                <a:gd name="T90" fmla="*/ 64 w 71"/>
                <a:gd name="T9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56">
                  <a:moveTo>
                    <a:pt x="39" y="56"/>
                  </a:moveTo>
                  <a:cubicBezTo>
                    <a:pt x="39" y="56"/>
                    <a:pt x="39" y="56"/>
                    <a:pt x="39" y="56"/>
                  </a:cubicBezTo>
                  <a:cubicBezTo>
                    <a:pt x="39" y="56"/>
                    <a:pt x="39" y="56"/>
                    <a:pt x="39" y="56"/>
                  </a:cubicBezTo>
                  <a:moveTo>
                    <a:pt x="62" y="44"/>
                  </a:moveTo>
                  <a:cubicBezTo>
                    <a:pt x="57" y="50"/>
                    <a:pt x="50" y="54"/>
                    <a:pt x="43" y="55"/>
                  </a:cubicBezTo>
                  <a:cubicBezTo>
                    <a:pt x="47" y="54"/>
                    <a:pt x="51" y="53"/>
                    <a:pt x="54" y="51"/>
                  </a:cubicBezTo>
                  <a:cubicBezTo>
                    <a:pt x="57" y="49"/>
                    <a:pt x="60" y="47"/>
                    <a:pt x="62" y="44"/>
                  </a:cubicBezTo>
                  <a:moveTo>
                    <a:pt x="71" y="24"/>
                  </a:moveTo>
                  <a:cubicBezTo>
                    <a:pt x="70" y="27"/>
                    <a:pt x="70" y="30"/>
                    <a:pt x="69" y="32"/>
                  </a:cubicBezTo>
                  <a:cubicBezTo>
                    <a:pt x="70" y="30"/>
                    <a:pt x="70" y="27"/>
                    <a:pt x="71" y="24"/>
                  </a:cubicBezTo>
                  <a:moveTo>
                    <a:pt x="16" y="20"/>
                  </a:moveTo>
                  <a:cubicBezTo>
                    <a:pt x="16" y="22"/>
                    <a:pt x="16" y="24"/>
                    <a:pt x="17" y="26"/>
                  </a:cubicBezTo>
                  <a:cubicBezTo>
                    <a:pt x="18" y="31"/>
                    <a:pt x="21" y="35"/>
                    <a:pt x="25" y="37"/>
                  </a:cubicBezTo>
                  <a:cubicBezTo>
                    <a:pt x="28" y="40"/>
                    <a:pt x="32" y="41"/>
                    <a:pt x="36" y="41"/>
                  </a:cubicBezTo>
                  <a:cubicBezTo>
                    <a:pt x="36" y="41"/>
                    <a:pt x="37" y="41"/>
                    <a:pt x="38" y="41"/>
                  </a:cubicBezTo>
                  <a:cubicBezTo>
                    <a:pt x="42" y="40"/>
                    <a:pt x="47" y="38"/>
                    <a:pt x="50" y="35"/>
                  </a:cubicBezTo>
                  <a:cubicBezTo>
                    <a:pt x="52" y="33"/>
                    <a:pt x="53" y="31"/>
                    <a:pt x="54" y="28"/>
                  </a:cubicBezTo>
                  <a:cubicBezTo>
                    <a:pt x="55" y="26"/>
                    <a:pt x="56" y="23"/>
                    <a:pt x="56" y="21"/>
                  </a:cubicBezTo>
                  <a:cubicBezTo>
                    <a:pt x="56" y="21"/>
                    <a:pt x="56" y="21"/>
                    <a:pt x="56" y="21"/>
                  </a:cubicBezTo>
                  <a:cubicBezTo>
                    <a:pt x="56" y="23"/>
                    <a:pt x="55" y="26"/>
                    <a:pt x="54" y="28"/>
                  </a:cubicBezTo>
                  <a:cubicBezTo>
                    <a:pt x="53" y="31"/>
                    <a:pt x="52" y="33"/>
                    <a:pt x="50" y="35"/>
                  </a:cubicBezTo>
                  <a:cubicBezTo>
                    <a:pt x="47" y="38"/>
                    <a:pt x="42" y="40"/>
                    <a:pt x="38" y="41"/>
                  </a:cubicBezTo>
                  <a:cubicBezTo>
                    <a:pt x="37" y="41"/>
                    <a:pt x="36" y="41"/>
                    <a:pt x="36" y="41"/>
                  </a:cubicBezTo>
                  <a:cubicBezTo>
                    <a:pt x="32" y="41"/>
                    <a:pt x="28" y="40"/>
                    <a:pt x="25" y="37"/>
                  </a:cubicBezTo>
                  <a:cubicBezTo>
                    <a:pt x="21" y="35"/>
                    <a:pt x="18" y="31"/>
                    <a:pt x="17" y="26"/>
                  </a:cubicBezTo>
                  <a:cubicBezTo>
                    <a:pt x="16" y="24"/>
                    <a:pt x="16" y="22"/>
                    <a:pt x="16" y="20"/>
                  </a:cubicBezTo>
                  <a:moveTo>
                    <a:pt x="7" y="0"/>
                  </a:moveTo>
                  <a:cubicBezTo>
                    <a:pt x="7" y="0"/>
                    <a:pt x="7" y="0"/>
                    <a:pt x="7" y="0"/>
                  </a:cubicBezTo>
                  <a:cubicBezTo>
                    <a:pt x="7" y="0"/>
                    <a:pt x="7" y="0"/>
                    <a:pt x="7" y="0"/>
                  </a:cubicBezTo>
                  <a:cubicBezTo>
                    <a:pt x="4" y="5"/>
                    <a:pt x="1" y="11"/>
                    <a:pt x="1" y="18"/>
                  </a:cubicBezTo>
                  <a:cubicBezTo>
                    <a:pt x="0" y="24"/>
                    <a:pt x="2" y="31"/>
                    <a:pt x="4" y="37"/>
                  </a:cubicBezTo>
                  <a:cubicBezTo>
                    <a:pt x="7" y="42"/>
                    <a:pt x="12" y="47"/>
                    <a:pt x="17" y="51"/>
                  </a:cubicBezTo>
                  <a:cubicBezTo>
                    <a:pt x="23" y="54"/>
                    <a:pt x="29" y="56"/>
                    <a:pt x="36" y="56"/>
                  </a:cubicBezTo>
                  <a:cubicBezTo>
                    <a:pt x="37" y="56"/>
                    <a:pt x="38" y="56"/>
                    <a:pt x="39" y="56"/>
                  </a:cubicBezTo>
                  <a:cubicBezTo>
                    <a:pt x="38" y="56"/>
                    <a:pt x="37" y="56"/>
                    <a:pt x="36" y="56"/>
                  </a:cubicBezTo>
                  <a:cubicBezTo>
                    <a:pt x="29" y="56"/>
                    <a:pt x="23" y="54"/>
                    <a:pt x="17" y="51"/>
                  </a:cubicBezTo>
                  <a:cubicBezTo>
                    <a:pt x="10" y="46"/>
                    <a:pt x="5" y="40"/>
                    <a:pt x="2" y="32"/>
                  </a:cubicBezTo>
                  <a:cubicBezTo>
                    <a:pt x="0" y="24"/>
                    <a:pt x="0" y="15"/>
                    <a:pt x="3" y="7"/>
                  </a:cubicBezTo>
                  <a:cubicBezTo>
                    <a:pt x="4" y="4"/>
                    <a:pt x="6" y="2"/>
                    <a:pt x="7" y="0"/>
                  </a:cubicBezTo>
                  <a:moveTo>
                    <a:pt x="64" y="0"/>
                  </a:moveTo>
                  <a:cubicBezTo>
                    <a:pt x="64" y="0"/>
                    <a:pt x="64" y="0"/>
                    <a:pt x="64" y="0"/>
                  </a:cubicBezTo>
                  <a:cubicBezTo>
                    <a:pt x="64" y="0"/>
                    <a:pt x="64" y="0"/>
                    <a:pt x="64" y="0"/>
                  </a:cubicBezTo>
                  <a:cubicBezTo>
                    <a:pt x="64" y="0"/>
                    <a:pt x="64" y="0"/>
                    <a:pt x="64" y="0"/>
                  </a:cubicBezTo>
                  <a:cubicBezTo>
                    <a:pt x="64" y="0"/>
                    <a:pt x="64" y="0"/>
                    <a:pt x="64" y="0"/>
                  </a:cubicBezTo>
                  <a:cubicBezTo>
                    <a:pt x="64" y="0"/>
                    <a:pt x="64" y="0"/>
                    <a:pt x="65" y="0"/>
                  </a:cubicBezTo>
                  <a:cubicBezTo>
                    <a:pt x="64" y="0"/>
                    <a:pt x="64" y="0"/>
                    <a:pt x="64"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2" name="Freeform 24">
              <a:extLst>
                <a:ext uri="{FF2B5EF4-FFF2-40B4-BE49-F238E27FC236}">
                  <a16:creationId xmlns:a16="http://schemas.microsoft.com/office/drawing/2014/main" id="{37BBA435-F915-6391-2651-3AEC045340B0}"/>
                </a:ext>
              </a:extLst>
            </p:cNvPr>
            <p:cNvSpPr>
              <a:spLocks noEditPoints="1"/>
            </p:cNvSpPr>
            <p:nvPr/>
          </p:nvSpPr>
          <p:spPr bwMode="auto">
            <a:xfrm>
              <a:off x="2686795" y="4917522"/>
              <a:ext cx="73146" cy="59139"/>
            </a:xfrm>
            <a:custGeom>
              <a:avLst/>
              <a:gdLst>
                <a:gd name="T0" fmla="*/ 16 w 71"/>
                <a:gd name="T1" fmla="*/ 20 h 56"/>
                <a:gd name="T2" fmla="*/ 17 w 71"/>
                <a:gd name="T3" fmla="*/ 13 h 56"/>
                <a:gd name="T4" fmla="*/ 26 w 71"/>
                <a:gd name="T5" fmla="*/ 3 h 56"/>
                <a:gd name="T6" fmla="*/ 36 w 71"/>
                <a:gd name="T7" fmla="*/ 0 h 56"/>
                <a:gd name="T8" fmla="*/ 40 w 71"/>
                <a:gd name="T9" fmla="*/ 1 h 56"/>
                <a:gd name="T10" fmla="*/ 51 w 71"/>
                <a:gd name="T11" fmla="*/ 8 h 56"/>
                <a:gd name="T12" fmla="*/ 56 w 71"/>
                <a:gd name="T13" fmla="*/ 21 h 56"/>
                <a:gd name="T14" fmla="*/ 56 w 71"/>
                <a:gd name="T15" fmla="*/ 21 h 56"/>
                <a:gd name="T16" fmla="*/ 56 w 71"/>
                <a:gd name="T17" fmla="*/ 21 h 56"/>
                <a:gd name="T18" fmla="*/ 54 w 71"/>
                <a:gd name="T19" fmla="*/ 28 h 56"/>
                <a:gd name="T20" fmla="*/ 50 w 71"/>
                <a:gd name="T21" fmla="*/ 35 h 56"/>
                <a:gd name="T22" fmla="*/ 38 w 71"/>
                <a:gd name="T23" fmla="*/ 41 h 56"/>
                <a:gd name="T24" fmla="*/ 36 w 71"/>
                <a:gd name="T25" fmla="*/ 41 h 56"/>
                <a:gd name="T26" fmla="*/ 25 w 71"/>
                <a:gd name="T27" fmla="*/ 37 h 56"/>
                <a:gd name="T28" fmla="*/ 17 w 71"/>
                <a:gd name="T29" fmla="*/ 26 h 56"/>
                <a:gd name="T30" fmla="*/ 16 w 71"/>
                <a:gd name="T31" fmla="*/ 20 h 56"/>
                <a:gd name="T32" fmla="*/ 64 w 71"/>
                <a:gd name="T33" fmla="*/ 0 h 56"/>
                <a:gd name="T34" fmla="*/ 7 w 71"/>
                <a:gd name="T35" fmla="*/ 0 h 56"/>
                <a:gd name="T36" fmla="*/ 3 w 71"/>
                <a:gd name="T37" fmla="*/ 7 h 56"/>
                <a:gd name="T38" fmla="*/ 2 w 71"/>
                <a:gd name="T39" fmla="*/ 32 h 56"/>
                <a:gd name="T40" fmla="*/ 17 w 71"/>
                <a:gd name="T41" fmla="*/ 51 h 56"/>
                <a:gd name="T42" fmla="*/ 36 w 71"/>
                <a:gd name="T43" fmla="*/ 56 h 56"/>
                <a:gd name="T44" fmla="*/ 39 w 71"/>
                <a:gd name="T45" fmla="*/ 56 h 56"/>
                <a:gd name="T46" fmla="*/ 39 w 71"/>
                <a:gd name="T47" fmla="*/ 56 h 56"/>
                <a:gd name="T48" fmla="*/ 39 w 71"/>
                <a:gd name="T49" fmla="*/ 56 h 56"/>
                <a:gd name="T50" fmla="*/ 43 w 71"/>
                <a:gd name="T51" fmla="*/ 55 h 56"/>
                <a:gd name="T52" fmla="*/ 62 w 71"/>
                <a:gd name="T53" fmla="*/ 44 h 56"/>
                <a:gd name="T54" fmla="*/ 67 w 71"/>
                <a:gd name="T55" fmla="*/ 37 h 56"/>
                <a:gd name="T56" fmla="*/ 69 w 71"/>
                <a:gd name="T57" fmla="*/ 32 h 56"/>
                <a:gd name="T58" fmla="*/ 71 w 71"/>
                <a:gd name="T59" fmla="*/ 24 h 56"/>
                <a:gd name="T60" fmla="*/ 71 w 71"/>
                <a:gd name="T61" fmla="*/ 18 h 56"/>
                <a:gd name="T62" fmla="*/ 65 w 71"/>
                <a:gd name="T63" fmla="*/ 0 h 56"/>
                <a:gd name="T64" fmla="*/ 64 w 71"/>
                <a:gd name="T65" fmla="*/ 0 h 56"/>
                <a:gd name="T66" fmla="*/ 64 w 71"/>
                <a:gd name="T6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56">
                  <a:moveTo>
                    <a:pt x="16" y="20"/>
                  </a:moveTo>
                  <a:cubicBezTo>
                    <a:pt x="16" y="18"/>
                    <a:pt x="16" y="15"/>
                    <a:pt x="17" y="13"/>
                  </a:cubicBezTo>
                  <a:cubicBezTo>
                    <a:pt x="19" y="9"/>
                    <a:pt x="22" y="5"/>
                    <a:pt x="26" y="3"/>
                  </a:cubicBezTo>
                  <a:cubicBezTo>
                    <a:pt x="29" y="1"/>
                    <a:pt x="32" y="0"/>
                    <a:pt x="36" y="0"/>
                  </a:cubicBezTo>
                  <a:cubicBezTo>
                    <a:pt x="37" y="0"/>
                    <a:pt x="38" y="0"/>
                    <a:pt x="40" y="1"/>
                  </a:cubicBezTo>
                  <a:cubicBezTo>
                    <a:pt x="44" y="2"/>
                    <a:pt x="48" y="4"/>
                    <a:pt x="51" y="8"/>
                  </a:cubicBezTo>
                  <a:cubicBezTo>
                    <a:pt x="54" y="11"/>
                    <a:pt x="56" y="16"/>
                    <a:pt x="56" y="21"/>
                  </a:cubicBezTo>
                  <a:cubicBezTo>
                    <a:pt x="56" y="21"/>
                    <a:pt x="56" y="21"/>
                    <a:pt x="56" y="21"/>
                  </a:cubicBezTo>
                  <a:cubicBezTo>
                    <a:pt x="56" y="21"/>
                    <a:pt x="56" y="21"/>
                    <a:pt x="56" y="21"/>
                  </a:cubicBezTo>
                  <a:cubicBezTo>
                    <a:pt x="56" y="23"/>
                    <a:pt x="55" y="26"/>
                    <a:pt x="54" y="28"/>
                  </a:cubicBezTo>
                  <a:cubicBezTo>
                    <a:pt x="53" y="31"/>
                    <a:pt x="52" y="33"/>
                    <a:pt x="50" y="35"/>
                  </a:cubicBezTo>
                  <a:cubicBezTo>
                    <a:pt x="47" y="38"/>
                    <a:pt x="42" y="40"/>
                    <a:pt x="38" y="41"/>
                  </a:cubicBezTo>
                  <a:cubicBezTo>
                    <a:pt x="37" y="41"/>
                    <a:pt x="36" y="41"/>
                    <a:pt x="36" y="41"/>
                  </a:cubicBezTo>
                  <a:cubicBezTo>
                    <a:pt x="32" y="41"/>
                    <a:pt x="28" y="40"/>
                    <a:pt x="25" y="37"/>
                  </a:cubicBezTo>
                  <a:cubicBezTo>
                    <a:pt x="21" y="35"/>
                    <a:pt x="18" y="31"/>
                    <a:pt x="17" y="26"/>
                  </a:cubicBezTo>
                  <a:cubicBezTo>
                    <a:pt x="16" y="24"/>
                    <a:pt x="16" y="22"/>
                    <a:pt x="16" y="20"/>
                  </a:cubicBezTo>
                  <a:moveTo>
                    <a:pt x="64" y="0"/>
                  </a:moveTo>
                  <a:cubicBezTo>
                    <a:pt x="7" y="0"/>
                    <a:pt x="7" y="0"/>
                    <a:pt x="7" y="0"/>
                  </a:cubicBezTo>
                  <a:cubicBezTo>
                    <a:pt x="6" y="2"/>
                    <a:pt x="4" y="4"/>
                    <a:pt x="3" y="7"/>
                  </a:cubicBezTo>
                  <a:cubicBezTo>
                    <a:pt x="0" y="15"/>
                    <a:pt x="0" y="24"/>
                    <a:pt x="2" y="32"/>
                  </a:cubicBezTo>
                  <a:cubicBezTo>
                    <a:pt x="5" y="40"/>
                    <a:pt x="10" y="46"/>
                    <a:pt x="17" y="51"/>
                  </a:cubicBezTo>
                  <a:cubicBezTo>
                    <a:pt x="23" y="54"/>
                    <a:pt x="29" y="56"/>
                    <a:pt x="36" y="56"/>
                  </a:cubicBezTo>
                  <a:cubicBezTo>
                    <a:pt x="37" y="56"/>
                    <a:pt x="38" y="56"/>
                    <a:pt x="39" y="56"/>
                  </a:cubicBezTo>
                  <a:cubicBezTo>
                    <a:pt x="39" y="56"/>
                    <a:pt x="39" y="56"/>
                    <a:pt x="39" y="56"/>
                  </a:cubicBezTo>
                  <a:cubicBezTo>
                    <a:pt x="39" y="56"/>
                    <a:pt x="39" y="56"/>
                    <a:pt x="39" y="56"/>
                  </a:cubicBezTo>
                  <a:cubicBezTo>
                    <a:pt x="40" y="56"/>
                    <a:pt x="41" y="56"/>
                    <a:pt x="43" y="55"/>
                  </a:cubicBezTo>
                  <a:cubicBezTo>
                    <a:pt x="50" y="54"/>
                    <a:pt x="57" y="50"/>
                    <a:pt x="62" y="44"/>
                  </a:cubicBezTo>
                  <a:cubicBezTo>
                    <a:pt x="64" y="42"/>
                    <a:pt x="66" y="39"/>
                    <a:pt x="67" y="37"/>
                  </a:cubicBezTo>
                  <a:cubicBezTo>
                    <a:pt x="68" y="35"/>
                    <a:pt x="68" y="34"/>
                    <a:pt x="69" y="32"/>
                  </a:cubicBezTo>
                  <a:cubicBezTo>
                    <a:pt x="70" y="30"/>
                    <a:pt x="70" y="27"/>
                    <a:pt x="71" y="24"/>
                  </a:cubicBezTo>
                  <a:cubicBezTo>
                    <a:pt x="71" y="22"/>
                    <a:pt x="71" y="20"/>
                    <a:pt x="71" y="18"/>
                  </a:cubicBezTo>
                  <a:cubicBezTo>
                    <a:pt x="70" y="12"/>
                    <a:pt x="68" y="6"/>
                    <a:pt x="65" y="0"/>
                  </a:cubicBezTo>
                  <a:cubicBezTo>
                    <a:pt x="64" y="0"/>
                    <a:pt x="64" y="0"/>
                    <a:pt x="64" y="0"/>
                  </a:cubicBezTo>
                  <a:cubicBezTo>
                    <a:pt x="64" y="0"/>
                    <a:pt x="64" y="0"/>
                    <a:pt x="64"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3" name="Freeform 25">
              <a:extLst>
                <a:ext uri="{FF2B5EF4-FFF2-40B4-BE49-F238E27FC236}">
                  <a16:creationId xmlns:a16="http://schemas.microsoft.com/office/drawing/2014/main" id="{9349D2F4-4005-A27A-39EA-FC0E29297769}"/>
                </a:ext>
              </a:extLst>
            </p:cNvPr>
            <p:cNvSpPr>
              <a:spLocks/>
            </p:cNvSpPr>
            <p:nvPr/>
          </p:nvSpPr>
          <p:spPr bwMode="auto">
            <a:xfrm>
              <a:off x="2677458" y="4920635"/>
              <a:ext cx="93378" cy="65364"/>
            </a:xfrm>
            <a:custGeom>
              <a:avLst/>
              <a:gdLst>
                <a:gd name="T0" fmla="*/ 86 w 90"/>
                <a:gd name="T1" fmla="*/ 0 h 63"/>
                <a:gd name="T2" fmla="*/ 90 w 90"/>
                <a:gd name="T3" fmla="*/ 19 h 63"/>
                <a:gd name="T4" fmla="*/ 83 w 90"/>
                <a:gd name="T5" fmla="*/ 41 h 63"/>
                <a:gd name="T6" fmla="*/ 67 w 90"/>
                <a:gd name="T7" fmla="*/ 57 h 63"/>
                <a:gd name="T8" fmla="*/ 45 w 90"/>
                <a:gd name="T9" fmla="*/ 63 h 63"/>
                <a:gd name="T10" fmla="*/ 23 w 90"/>
                <a:gd name="T11" fmla="*/ 57 h 63"/>
                <a:gd name="T12" fmla="*/ 6 w 90"/>
                <a:gd name="T13" fmla="*/ 41 h 63"/>
                <a:gd name="T14" fmla="*/ 0 w 90"/>
                <a:gd name="T15" fmla="*/ 19 h 63"/>
                <a:gd name="T16" fmla="*/ 0 w 90"/>
                <a:gd name="T17" fmla="*/ 18 h 63"/>
                <a:gd name="T18" fmla="*/ 0 w 90"/>
                <a:gd name="T19" fmla="*/ 19 h 63"/>
                <a:gd name="T20" fmla="*/ 6 w 90"/>
                <a:gd name="T21" fmla="*/ 41 h 63"/>
                <a:gd name="T22" fmla="*/ 23 w 90"/>
                <a:gd name="T23" fmla="*/ 57 h 63"/>
                <a:gd name="T24" fmla="*/ 45 w 90"/>
                <a:gd name="T25" fmla="*/ 63 h 63"/>
                <a:gd name="T26" fmla="*/ 67 w 90"/>
                <a:gd name="T27" fmla="*/ 57 h 63"/>
                <a:gd name="T28" fmla="*/ 83 w 90"/>
                <a:gd name="T29" fmla="*/ 41 h 63"/>
                <a:gd name="T30" fmla="*/ 90 w 90"/>
                <a:gd name="T31" fmla="*/ 19 h 63"/>
                <a:gd name="T32" fmla="*/ 86 w 90"/>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63">
                  <a:moveTo>
                    <a:pt x="86" y="0"/>
                  </a:moveTo>
                  <a:cubicBezTo>
                    <a:pt x="89" y="6"/>
                    <a:pt x="90" y="12"/>
                    <a:pt x="90" y="19"/>
                  </a:cubicBezTo>
                  <a:cubicBezTo>
                    <a:pt x="90" y="27"/>
                    <a:pt x="87" y="35"/>
                    <a:pt x="83" y="41"/>
                  </a:cubicBezTo>
                  <a:cubicBezTo>
                    <a:pt x="79" y="48"/>
                    <a:pt x="74" y="53"/>
                    <a:pt x="67" y="57"/>
                  </a:cubicBezTo>
                  <a:cubicBezTo>
                    <a:pt x="60" y="61"/>
                    <a:pt x="53" y="63"/>
                    <a:pt x="45" y="63"/>
                  </a:cubicBezTo>
                  <a:cubicBezTo>
                    <a:pt x="37" y="63"/>
                    <a:pt x="29" y="61"/>
                    <a:pt x="23" y="57"/>
                  </a:cubicBezTo>
                  <a:cubicBezTo>
                    <a:pt x="16" y="53"/>
                    <a:pt x="10" y="48"/>
                    <a:pt x="6" y="41"/>
                  </a:cubicBezTo>
                  <a:cubicBezTo>
                    <a:pt x="2" y="35"/>
                    <a:pt x="0" y="27"/>
                    <a:pt x="0" y="19"/>
                  </a:cubicBezTo>
                  <a:cubicBezTo>
                    <a:pt x="0" y="19"/>
                    <a:pt x="0" y="19"/>
                    <a:pt x="0" y="18"/>
                  </a:cubicBezTo>
                  <a:cubicBezTo>
                    <a:pt x="0" y="19"/>
                    <a:pt x="0" y="19"/>
                    <a:pt x="0" y="19"/>
                  </a:cubicBezTo>
                  <a:cubicBezTo>
                    <a:pt x="0" y="27"/>
                    <a:pt x="2" y="35"/>
                    <a:pt x="6" y="41"/>
                  </a:cubicBezTo>
                  <a:cubicBezTo>
                    <a:pt x="10" y="48"/>
                    <a:pt x="16" y="53"/>
                    <a:pt x="23" y="57"/>
                  </a:cubicBezTo>
                  <a:cubicBezTo>
                    <a:pt x="29" y="61"/>
                    <a:pt x="37" y="63"/>
                    <a:pt x="45" y="63"/>
                  </a:cubicBezTo>
                  <a:cubicBezTo>
                    <a:pt x="53" y="63"/>
                    <a:pt x="60" y="61"/>
                    <a:pt x="67" y="57"/>
                  </a:cubicBezTo>
                  <a:cubicBezTo>
                    <a:pt x="74" y="53"/>
                    <a:pt x="79" y="48"/>
                    <a:pt x="83" y="41"/>
                  </a:cubicBezTo>
                  <a:cubicBezTo>
                    <a:pt x="87" y="35"/>
                    <a:pt x="90" y="27"/>
                    <a:pt x="90" y="19"/>
                  </a:cubicBezTo>
                  <a:cubicBezTo>
                    <a:pt x="90" y="12"/>
                    <a:pt x="89" y="6"/>
                    <a:pt x="86"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4" name="Freeform 26">
              <a:extLst>
                <a:ext uri="{FF2B5EF4-FFF2-40B4-BE49-F238E27FC236}">
                  <a16:creationId xmlns:a16="http://schemas.microsoft.com/office/drawing/2014/main" id="{48081220-DC46-72B5-402B-94BB41FC5AE4}"/>
                </a:ext>
              </a:extLst>
            </p:cNvPr>
            <p:cNvSpPr>
              <a:spLocks/>
            </p:cNvSpPr>
            <p:nvPr/>
          </p:nvSpPr>
          <p:spPr bwMode="auto">
            <a:xfrm>
              <a:off x="2658782" y="4917522"/>
              <a:ext cx="129173" cy="87152"/>
            </a:xfrm>
            <a:custGeom>
              <a:avLst/>
              <a:gdLst>
                <a:gd name="T0" fmla="*/ 122 w 125"/>
                <a:gd name="T1" fmla="*/ 0 h 83"/>
                <a:gd name="T2" fmla="*/ 122 w 125"/>
                <a:gd name="T3" fmla="*/ 0 h 83"/>
                <a:gd name="T4" fmla="*/ 122 w 125"/>
                <a:gd name="T5" fmla="*/ 0 h 83"/>
                <a:gd name="T6" fmla="*/ 103 w 125"/>
                <a:gd name="T7" fmla="*/ 0 h 83"/>
                <a:gd name="T8" fmla="*/ 104 w 125"/>
                <a:gd name="T9" fmla="*/ 3 h 83"/>
                <a:gd name="T10" fmla="*/ 108 w 125"/>
                <a:gd name="T11" fmla="*/ 22 h 83"/>
                <a:gd name="T12" fmla="*/ 101 w 125"/>
                <a:gd name="T13" fmla="*/ 44 h 83"/>
                <a:gd name="T14" fmla="*/ 85 w 125"/>
                <a:gd name="T15" fmla="*/ 60 h 83"/>
                <a:gd name="T16" fmla="*/ 63 w 125"/>
                <a:gd name="T17" fmla="*/ 66 h 83"/>
                <a:gd name="T18" fmla="*/ 41 w 125"/>
                <a:gd name="T19" fmla="*/ 60 h 83"/>
                <a:gd name="T20" fmla="*/ 24 w 125"/>
                <a:gd name="T21" fmla="*/ 44 h 83"/>
                <a:gd name="T22" fmla="*/ 18 w 125"/>
                <a:gd name="T23" fmla="*/ 22 h 83"/>
                <a:gd name="T24" fmla="*/ 18 w 125"/>
                <a:gd name="T25" fmla="*/ 21 h 83"/>
                <a:gd name="T26" fmla="*/ 23 w 125"/>
                <a:gd name="T27" fmla="*/ 0 h 83"/>
                <a:gd name="T28" fmla="*/ 4 w 125"/>
                <a:gd name="T29" fmla="*/ 0 h 83"/>
                <a:gd name="T30" fmla="*/ 4 w 125"/>
                <a:gd name="T31" fmla="*/ 0 h 83"/>
                <a:gd name="T32" fmla="*/ 4 w 125"/>
                <a:gd name="T33" fmla="*/ 0 h 83"/>
                <a:gd name="T34" fmla="*/ 1 w 125"/>
                <a:gd name="T35" fmla="*/ 27 h 83"/>
                <a:gd name="T36" fmla="*/ 9 w 125"/>
                <a:gd name="T37" fmla="*/ 52 h 83"/>
                <a:gd name="T38" fmla="*/ 27 w 125"/>
                <a:gd name="T39" fmla="*/ 72 h 83"/>
                <a:gd name="T40" fmla="*/ 52 w 125"/>
                <a:gd name="T41" fmla="*/ 82 h 83"/>
                <a:gd name="T42" fmla="*/ 63 w 125"/>
                <a:gd name="T43" fmla="*/ 83 h 83"/>
                <a:gd name="T44" fmla="*/ 79 w 125"/>
                <a:gd name="T45" fmla="*/ 81 h 83"/>
                <a:gd name="T46" fmla="*/ 103 w 125"/>
                <a:gd name="T47" fmla="*/ 69 h 83"/>
                <a:gd name="T48" fmla="*/ 119 w 125"/>
                <a:gd name="T49" fmla="*/ 47 h 83"/>
                <a:gd name="T50" fmla="*/ 125 w 125"/>
                <a:gd name="T51" fmla="*/ 21 h 83"/>
                <a:gd name="T52" fmla="*/ 122 w 125"/>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83">
                  <a:moveTo>
                    <a:pt x="122" y="0"/>
                  </a:moveTo>
                  <a:cubicBezTo>
                    <a:pt x="122" y="0"/>
                    <a:pt x="122" y="0"/>
                    <a:pt x="122" y="0"/>
                  </a:cubicBezTo>
                  <a:cubicBezTo>
                    <a:pt x="122" y="0"/>
                    <a:pt x="122" y="0"/>
                    <a:pt x="122" y="0"/>
                  </a:cubicBezTo>
                  <a:cubicBezTo>
                    <a:pt x="103" y="0"/>
                    <a:pt x="103" y="0"/>
                    <a:pt x="103" y="0"/>
                  </a:cubicBezTo>
                  <a:cubicBezTo>
                    <a:pt x="103" y="1"/>
                    <a:pt x="104" y="2"/>
                    <a:pt x="104" y="3"/>
                  </a:cubicBezTo>
                  <a:cubicBezTo>
                    <a:pt x="107" y="9"/>
                    <a:pt x="108" y="15"/>
                    <a:pt x="108" y="22"/>
                  </a:cubicBezTo>
                  <a:cubicBezTo>
                    <a:pt x="108" y="30"/>
                    <a:pt x="105" y="38"/>
                    <a:pt x="101" y="44"/>
                  </a:cubicBezTo>
                  <a:cubicBezTo>
                    <a:pt x="97" y="51"/>
                    <a:pt x="92" y="56"/>
                    <a:pt x="85" y="60"/>
                  </a:cubicBezTo>
                  <a:cubicBezTo>
                    <a:pt x="78" y="64"/>
                    <a:pt x="71" y="66"/>
                    <a:pt x="63" y="66"/>
                  </a:cubicBezTo>
                  <a:cubicBezTo>
                    <a:pt x="55" y="66"/>
                    <a:pt x="47" y="64"/>
                    <a:pt x="41" y="60"/>
                  </a:cubicBezTo>
                  <a:cubicBezTo>
                    <a:pt x="34" y="56"/>
                    <a:pt x="28" y="51"/>
                    <a:pt x="24" y="44"/>
                  </a:cubicBezTo>
                  <a:cubicBezTo>
                    <a:pt x="20" y="38"/>
                    <a:pt x="18" y="30"/>
                    <a:pt x="18" y="22"/>
                  </a:cubicBezTo>
                  <a:cubicBezTo>
                    <a:pt x="18" y="22"/>
                    <a:pt x="18" y="22"/>
                    <a:pt x="18" y="21"/>
                  </a:cubicBezTo>
                  <a:cubicBezTo>
                    <a:pt x="18" y="14"/>
                    <a:pt x="19" y="6"/>
                    <a:pt x="23" y="0"/>
                  </a:cubicBezTo>
                  <a:cubicBezTo>
                    <a:pt x="4" y="0"/>
                    <a:pt x="4" y="0"/>
                    <a:pt x="4" y="0"/>
                  </a:cubicBezTo>
                  <a:cubicBezTo>
                    <a:pt x="4" y="0"/>
                    <a:pt x="4" y="0"/>
                    <a:pt x="4" y="0"/>
                  </a:cubicBezTo>
                  <a:cubicBezTo>
                    <a:pt x="4" y="0"/>
                    <a:pt x="4" y="0"/>
                    <a:pt x="4" y="0"/>
                  </a:cubicBezTo>
                  <a:cubicBezTo>
                    <a:pt x="1" y="8"/>
                    <a:pt x="0" y="17"/>
                    <a:pt x="1" y="27"/>
                  </a:cubicBezTo>
                  <a:cubicBezTo>
                    <a:pt x="2" y="36"/>
                    <a:pt x="4" y="44"/>
                    <a:pt x="9" y="52"/>
                  </a:cubicBezTo>
                  <a:cubicBezTo>
                    <a:pt x="14" y="60"/>
                    <a:pt x="20" y="67"/>
                    <a:pt x="27" y="72"/>
                  </a:cubicBezTo>
                  <a:cubicBezTo>
                    <a:pt x="35" y="77"/>
                    <a:pt x="43" y="81"/>
                    <a:pt x="52" y="82"/>
                  </a:cubicBezTo>
                  <a:cubicBezTo>
                    <a:pt x="56" y="83"/>
                    <a:pt x="59" y="83"/>
                    <a:pt x="63" y="83"/>
                  </a:cubicBezTo>
                  <a:cubicBezTo>
                    <a:pt x="68" y="83"/>
                    <a:pt x="74" y="83"/>
                    <a:pt x="79" y="81"/>
                  </a:cubicBezTo>
                  <a:cubicBezTo>
                    <a:pt x="88" y="79"/>
                    <a:pt x="96" y="74"/>
                    <a:pt x="103" y="69"/>
                  </a:cubicBezTo>
                  <a:cubicBezTo>
                    <a:pt x="110" y="63"/>
                    <a:pt x="115" y="55"/>
                    <a:pt x="119" y="47"/>
                  </a:cubicBezTo>
                  <a:cubicBezTo>
                    <a:pt x="123" y="39"/>
                    <a:pt x="125" y="30"/>
                    <a:pt x="125" y="21"/>
                  </a:cubicBezTo>
                  <a:cubicBezTo>
                    <a:pt x="125" y="13"/>
                    <a:pt x="124" y="6"/>
                    <a:pt x="122"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5" name="Freeform 27">
              <a:extLst>
                <a:ext uri="{FF2B5EF4-FFF2-40B4-BE49-F238E27FC236}">
                  <a16:creationId xmlns:a16="http://schemas.microsoft.com/office/drawing/2014/main" id="{6C2B7A8F-1DFF-616A-64AB-2B0BF4EAEECF}"/>
                </a:ext>
              </a:extLst>
            </p:cNvPr>
            <p:cNvSpPr>
              <a:spLocks/>
            </p:cNvSpPr>
            <p:nvPr/>
          </p:nvSpPr>
          <p:spPr bwMode="auto">
            <a:xfrm>
              <a:off x="2661895" y="4917522"/>
              <a:ext cx="20232"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4BD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6" name="Freeform 28">
              <a:extLst>
                <a:ext uri="{FF2B5EF4-FFF2-40B4-BE49-F238E27FC236}">
                  <a16:creationId xmlns:a16="http://schemas.microsoft.com/office/drawing/2014/main" id="{098D96F7-088B-0164-2520-CC73B1453B98}"/>
                </a:ext>
              </a:extLst>
            </p:cNvPr>
            <p:cNvSpPr>
              <a:spLocks/>
            </p:cNvSpPr>
            <p:nvPr/>
          </p:nvSpPr>
          <p:spPr bwMode="auto">
            <a:xfrm>
              <a:off x="2766167" y="4917522"/>
              <a:ext cx="18676"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4BD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47" name="shield 4">
            <a:extLst>
              <a:ext uri="{FF2B5EF4-FFF2-40B4-BE49-F238E27FC236}">
                <a16:creationId xmlns:a16="http://schemas.microsoft.com/office/drawing/2014/main" id="{12EF6AC1-5A8C-0CB5-302F-20337D4B0615}"/>
              </a:ext>
              <a:ext uri="{C183D7F6-B498-43B3-948B-1728B52AA6E4}">
                <adec:decorative xmlns:adec="http://schemas.microsoft.com/office/drawing/2017/decorative" val="1"/>
              </a:ext>
            </a:extLst>
          </p:cNvPr>
          <p:cNvGrpSpPr>
            <a:grpSpLocks noChangeAspect="1"/>
          </p:cNvGrpSpPr>
          <p:nvPr/>
        </p:nvGrpSpPr>
        <p:grpSpPr bwMode="auto">
          <a:xfrm>
            <a:off x="3506058" y="1926987"/>
            <a:ext cx="471488" cy="469900"/>
            <a:chOff x="2224" y="3045"/>
            <a:chExt cx="297" cy="296"/>
          </a:xfrm>
        </p:grpSpPr>
        <p:sp>
          <p:nvSpPr>
            <p:cNvPr id="148" name="AutoShape 124">
              <a:extLst>
                <a:ext uri="{FF2B5EF4-FFF2-40B4-BE49-F238E27FC236}">
                  <a16:creationId xmlns:a16="http://schemas.microsoft.com/office/drawing/2014/main" id="{3BA2539D-34EC-C528-3E3C-5B4760094649}"/>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7">
              <a:extLst>
                <a:ext uri="{FF2B5EF4-FFF2-40B4-BE49-F238E27FC236}">
                  <a16:creationId xmlns:a16="http://schemas.microsoft.com/office/drawing/2014/main" id="{E3A6D0EB-70E3-F924-A5D4-0619C52048AA}"/>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8">
              <a:extLst>
                <a:ext uri="{FF2B5EF4-FFF2-40B4-BE49-F238E27FC236}">
                  <a16:creationId xmlns:a16="http://schemas.microsoft.com/office/drawing/2014/main" id="{163CD948-1DB5-24C3-B483-E997EA180358}"/>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9">
              <a:extLst>
                <a:ext uri="{FF2B5EF4-FFF2-40B4-BE49-F238E27FC236}">
                  <a16:creationId xmlns:a16="http://schemas.microsoft.com/office/drawing/2014/main" id="{EECC7BC3-3C1C-54B8-AADC-3A32DA131FBC}"/>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laptop">
            <a:extLst>
              <a:ext uri="{FF2B5EF4-FFF2-40B4-BE49-F238E27FC236}">
                <a16:creationId xmlns:a16="http://schemas.microsoft.com/office/drawing/2014/main" id="{3A658176-FE62-A7F7-A4B1-293F91E2E3E3}"/>
              </a:ext>
              <a:ext uri="{C183D7F6-B498-43B3-948B-1728B52AA6E4}">
                <adec:decorative xmlns:adec="http://schemas.microsoft.com/office/drawing/2017/decorative" val="1"/>
              </a:ext>
            </a:extLst>
          </p:cNvPr>
          <p:cNvGrpSpPr/>
          <p:nvPr/>
        </p:nvGrpSpPr>
        <p:grpSpPr>
          <a:xfrm>
            <a:off x="5755815" y="1994841"/>
            <a:ext cx="547784" cy="334192"/>
            <a:chOff x="615531" y="1287780"/>
            <a:chExt cx="547784" cy="334192"/>
          </a:xfrm>
        </p:grpSpPr>
        <p:sp>
          <p:nvSpPr>
            <p:cNvPr id="153" name="Rectangle 5">
              <a:extLst>
                <a:ext uri="{FF2B5EF4-FFF2-40B4-BE49-F238E27FC236}">
                  <a16:creationId xmlns:a16="http://schemas.microsoft.com/office/drawing/2014/main" id="{9141BC37-8E19-2F07-B4E6-F238058090E1}"/>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4" name="Rectangle 6">
              <a:extLst>
                <a:ext uri="{FF2B5EF4-FFF2-40B4-BE49-F238E27FC236}">
                  <a16:creationId xmlns:a16="http://schemas.microsoft.com/office/drawing/2014/main" id="{4BE1959D-6E36-6C90-5A00-12F7CC7436EF}"/>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5" name="Rectangle 7">
              <a:extLst>
                <a:ext uri="{FF2B5EF4-FFF2-40B4-BE49-F238E27FC236}">
                  <a16:creationId xmlns:a16="http://schemas.microsoft.com/office/drawing/2014/main" id="{30C24688-2CBB-84D8-3F26-D60876E25BCC}"/>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6" name="Rectangle 8">
              <a:extLst>
                <a:ext uri="{FF2B5EF4-FFF2-40B4-BE49-F238E27FC236}">
                  <a16:creationId xmlns:a16="http://schemas.microsoft.com/office/drawing/2014/main" id="{4D6A2283-A0F0-1B86-6B90-7F31696A3243}"/>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7" name="Freeform 9">
              <a:extLst>
                <a:ext uri="{FF2B5EF4-FFF2-40B4-BE49-F238E27FC236}">
                  <a16:creationId xmlns:a16="http://schemas.microsoft.com/office/drawing/2014/main" id="{7077358E-7E24-A190-A0F2-E963FED4F1A5}"/>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8" name="Freeform 10">
              <a:extLst>
                <a:ext uri="{FF2B5EF4-FFF2-40B4-BE49-F238E27FC236}">
                  <a16:creationId xmlns:a16="http://schemas.microsoft.com/office/drawing/2014/main" id="{A6133E4F-0FE7-E411-2C77-343730EB5044}"/>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9" name="Freeform 11">
              <a:extLst>
                <a:ext uri="{FF2B5EF4-FFF2-40B4-BE49-F238E27FC236}">
                  <a16:creationId xmlns:a16="http://schemas.microsoft.com/office/drawing/2014/main" id="{A6038F7C-7732-34E0-39A8-5458718DBD41}"/>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0" name="Freeform 12">
              <a:extLst>
                <a:ext uri="{FF2B5EF4-FFF2-40B4-BE49-F238E27FC236}">
                  <a16:creationId xmlns:a16="http://schemas.microsoft.com/office/drawing/2014/main" id="{EDCE5E9D-C5B0-1BB2-7AF1-D7D48E6DECDA}"/>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1" name="Freeform 15">
              <a:extLst>
                <a:ext uri="{FF2B5EF4-FFF2-40B4-BE49-F238E27FC236}">
                  <a16:creationId xmlns:a16="http://schemas.microsoft.com/office/drawing/2014/main" id="{120F0875-F2F2-DE2A-DD49-324EF5809BB7}"/>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2" name="Rectangle 18">
              <a:extLst>
                <a:ext uri="{FF2B5EF4-FFF2-40B4-BE49-F238E27FC236}">
                  <a16:creationId xmlns:a16="http://schemas.microsoft.com/office/drawing/2014/main" id="{D05B8083-ACC6-6561-8D99-FD4830D8B9FC}"/>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3" name="Rectangle 19">
              <a:extLst>
                <a:ext uri="{FF2B5EF4-FFF2-40B4-BE49-F238E27FC236}">
                  <a16:creationId xmlns:a16="http://schemas.microsoft.com/office/drawing/2014/main" id="{27802E68-B497-97EC-EA0C-36CCDD72CFA8}"/>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4" name="Rectangle 20">
              <a:extLst>
                <a:ext uri="{FF2B5EF4-FFF2-40B4-BE49-F238E27FC236}">
                  <a16:creationId xmlns:a16="http://schemas.microsoft.com/office/drawing/2014/main" id="{8205FA80-40DD-835A-87B1-A08149ED1F24}"/>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5" name="Rectangle 21">
              <a:extLst>
                <a:ext uri="{FF2B5EF4-FFF2-40B4-BE49-F238E27FC236}">
                  <a16:creationId xmlns:a16="http://schemas.microsoft.com/office/drawing/2014/main" id="{B31BA96B-CADA-CCB8-3D69-3C2FD956E183}"/>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6" name="Rectangle 22">
              <a:extLst>
                <a:ext uri="{FF2B5EF4-FFF2-40B4-BE49-F238E27FC236}">
                  <a16:creationId xmlns:a16="http://schemas.microsoft.com/office/drawing/2014/main" id="{477F51E6-0295-167A-44E2-C80ECA93CB7F}"/>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7" name="Rectangle 23">
              <a:extLst>
                <a:ext uri="{FF2B5EF4-FFF2-40B4-BE49-F238E27FC236}">
                  <a16:creationId xmlns:a16="http://schemas.microsoft.com/office/drawing/2014/main" id="{909A05A8-6433-B98F-5A05-EA19509D48A9}"/>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8" name="Rectangle 24">
              <a:extLst>
                <a:ext uri="{FF2B5EF4-FFF2-40B4-BE49-F238E27FC236}">
                  <a16:creationId xmlns:a16="http://schemas.microsoft.com/office/drawing/2014/main" id="{8CB4D35F-E929-7091-7434-9B9755BA42FC}"/>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9" name="Rectangle 25">
              <a:extLst>
                <a:ext uri="{FF2B5EF4-FFF2-40B4-BE49-F238E27FC236}">
                  <a16:creationId xmlns:a16="http://schemas.microsoft.com/office/drawing/2014/main" id="{D1878926-53A6-41EC-E478-EB64307AAA2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0" name="Rectangle 26">
              <a:extLst>
                <a:ext uri="{FF2B5EF4-FFF2-40B4-BE49-F238E27FC236}">
                  <a16:creationId xmlns:a16="http://schemas.microsoft.com/office/drawing/2014/main" id="{08243750-2F22-4F37-1150-38E3BADCC71F}"/>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1" name="Rectangle 27">
              <a:extLst>
                <a:ext uri="{FF2B5EF4-FFF2-40B4-BE49-F238E27FC236}">
                  <a16:creationId xmlns:a16="http://schemas.microsoft.com/office/drawing/2014/main" id="{3A7144B1-1D84-AB35-F245-66DC7F209AB6}"/>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72" name="flexible pricing">
            <a:extLst>
              <a:ext uri="{FF2B5EF4-FFF2-40B4-BE49-F238E27FC236}">
                <a16:creationId xmlns:a16="http://schemas.microsoft.com/office/drawing/2014/main" id="{3E414435-F24E-1485-ED2A-B0A68FFE7315}"/>
              </a:ext>
              <a:ext uri="{C183D7F6-B498-43B3-948B-1728B52AA6E4}">
                <adec:decorative xmlns:adec="http://schemas.microsoft.com/office/drawing/2017/decorative" val="1"/>
              </a:ext>
            </a:extLst>
          </p:cNvPr>
          <p:cNvGrpSpPr>
            <a:grpSpLocks noChangeAspect="1"/>
          </p:cNvGrpSpPr>
          <p:nvPr/>
        </p:nvGrpSpPr>
        <p:grpSpPr bwMode="auto">
          <a:xfrm>
            <a:off x="8095362" y="1939687"/>
            <a:ext cx="444500" cy="444500"/>
            <a:chOff x="2794" y="763"/>
            <a:chExt cx="280" cy="280"/>
          </a:xfrm>
        </p:grpSpPr>
        <p:sp>
          <p:nvSpPr>
            <p:cNvPr id="173" name="AutoShape 31">
              <a:extLst>
                <a:ext uri="{FF2B5EF4-FFF2-40B4-BE49-F238E27FC236}">
                  <a16:creationId xmlns:a16="http://schemas.microsoft.com/office/drawing/2014/main" id="{21879865-6950-EB4F-EABB-80490D3DDE21}"/>
                </a:ext>
              </a:extLst>
            </p:cNvPr>
            <p:cNvSpPr>
              <a:spLocks noChangeAspect="1" noChangeArrowheads="1" noTextEdit="1"/>
            </p:cNvSpPr>
            <p:nvPr/>
          </p:nvSpPr>
          <p:spPr bwMode="auto">
            <a:xfrm>
              <a:off x="2794" y="763"/>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3">
              <a:extLst>
                <a:ext uri="{FF2B5EF4-FFF2-40B4-BE49-F238E27FC236}">
                  <a16:creationId xmlns:a16="http://schemas.microsoft.com/office/drawing/2014/main" id="{F396FFEA-E0C2-ABEC-1800-6E7C2FF249D8}"/>
                </a:ext>
              </a:extLst>
            </p:cNvPr>
            <p:cNvSpPr>
              <a:spLocks noChangeArrowheads="1"/>
            </p:cNvSpPr>
            <p:nvPr/>
          </p:nvSpPr>
          <p:spPr bwMode="auto">
            <a:xfrm>
              <a:off x="2794" y="837"/>
              <a:ext cx="59" cy="1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4">
              <a:extLst>
                <a:ext uri="{FF2B5EF4-FFF2-40B4-BE49-F238E27FC236}">
                  <a16:creationId xmlns:a16="http://schemas.microsoft.com/office/drawing/2014/main" id="{FE3AF10B-399D-EC49-C93E-778A4E18293A}"/>
                </a:ext>
              </a:extLst>
            </p:cNvPr>
            <p:cNvSpPr>
              <a:spLocks noChangeArrowheads="1"/>
            </p:cNvSpPr>
            <p:nvPr/>
          </p:nvSpPr>
          <p:spPr bwMode="auto">
            <a:xfrm>
              <a:off x="2868" y="793"/>
              <a:ext cx="59" cy="1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5">
              <a:extLst>
                <a:ext uri="{FF2B5EF4-FFF2-40B4-BE49-F238E27FC236}">
                  <a16:creationId xmlns:a16="http://schemas.microsoft.com/office/drawing/2014/main" id="{AF5551B9-1519-AC4F-73DE-CB133A1675BF}"/>
                </a:ext>
              </a:extLst>
            </p:cNvPr>
            <p:cNvSpPr>
              <a:spLocks/>
            </p:cNvSpPr>
            <p:nvPr/>
          </p:nvSpPr>
          <p:spPr bwMode="auto">
            <a:xfrm>
              <a:off x="2941" y="763"/>
              <a:ext cx="59" cy="206"/>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36">
              <a:extLst>
                <a:ext uri="{FF2B5EF4-FFF2-40B4-BE49-F238E27FC236}">
                  <a16:creationId xmlns:a16="http://schemas.microsoft.com/office/drawing/2014/main" id="{5E61E9CE-AC3A-CFB1-FEBD-78AB5D835278}"/>
                </a:ext>
              </a:extLst>
            </p:cNvPr>
            <p:cNvSpPr>
              <a:spLocks/>
            </p:cNvSpPr>
            <p:nvPr/>
          </p:nvSpPr>
          <p:spPr bwMode="auto">
            <a:xfrm>
              <a:off x="3015" y="910"/>
              <a:ext cx="59" cy="59"/>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7">
              <a:extLst>
                <a:ext uri="{FF2B5EF4-FFF2-40B4-BE49-F238E27FC236}">
                  <a16:creationId xmlns:a16="http://schemas.microsoft.com/office/drawing/2014/main" id="{EB426B9A-CAC2-AB53-C62B-E5312896ED8C}"/>
                </a:ext>
              </a:extLst>
            </p:cNvPr>
            <p:cNvSpPr>
              <a:spLocks/>
            </p:cNvSpPr>
            <p:nvPr/>
          </p:nvSpPr>
          <p:spPr bwMode="auto">
            <a:xfrm>
              <a:off x="2840" y="984"/>
              <a:ext cx="234" cy="15"/>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38">
              <a:extLst>
                <a:ext uri="{FF2B5EF4-FFF2-40B4-BE49-F238E27FC236}">
                  <a16:creationId xmlns:a16="http://schemas.microsoft.com/office/drawing/2014/main" id="{595A93BD-3EE7-088D-1CFE-223083DC6159}"/>
                </a:ext>
              </a:extLst>
            </p:cNvPr>
            <p:cNvSpPr>
              <a:spLocks noChangeArrowheads="1"/>
            </p:cNvSpPr>
            <p:nvPr/>
          </p:nvSpPr>
          <p:spPr bwMode="auto">
            <a:xfrm>
              <a:off x="2795" y="911"/>
              <a:ext cx="132" cy="1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9">
              <a:extLst>
                <a:ext uri="{FF2B5EF4-FFF2-40B4-BE49-F238E27FC236}">
                  <a16:creationId xmlns:a16="http://schemas.microsoft.com/office/drawing/2014/main" id="{7894BE41-9B20-6066-B549-FBDBB58B6238}"/>
                </a:ext>
              </a:extLst>
            </p:cNvPr>
            <p:cNvSpPr>
              <a:spLocks noEditPoints="1"/>
            </p:cNvSpPr>
            <p:nvPr/>
          </p:nvSpPr>
          <p:spPr bwMode="auto">
            <a:xfrm>
              <a:off x="2840" y="935"/>
              <a:ext cx="42" cy="80"/>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code samples">
            <a:extLst>
              <a:ext uri="{FF2B5EF4-FFF2-40B4-BE49-F238E27FC236}">
                <a16:creationId xmlns:a16="http://schemas.microsoft.com/office/drawing/2014/main" id="{0DF5D15C-9F64-70DE-6E4E-E86E7A6CF39F}"/>
              </a:ext>
              <a:ext uri="{C183D7F6-B498-43B3-948B-1728B52AA6E4}">
                <adec:decorative xmlns:adec="http://schemas.microsoft.com/office/drawing/2017/decorative" val="1"/>
              </a:ext>
            </a:extLst>
          </p:cNvPr>
          <p:cNvGrpSpPr/>
          <p:nvPr/>
        </p:nvGrpSpPr>
        <p:grpSpPr>
          <a:xfrm>
            <a:off x="10326405" y="1882827"/>
            <a:ext cx="558221" cy="558221"/>
            <a:chOff x="2518439" y="3861516"/>
            <a:chExt cx="558221" cy="558221"/>
          </a:xfrm>
        </p:grpSpPr>
        <p:sp>
          <p:nvSpPr>
            <p:cNvPr id="182" name="Freeform: Shape 181">
              <a:extLst>
                <a:ext uri="{FF2B5EF4-FFF2-40B4-BE49-F238E27FC236}">
                  <a16:creationId xmlns:a16="http://schemas.microsoft.com/office/drawing/2014/main" id="{23F427E4-EB3A-E742-AB49-6B380750E18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18DA609-D056-6376-A03A-8D082E82A17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3EE904-83E3-C5D0-12A0-8B1614B361DB}"/>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6820C96-4C0E-983E-C4F9-DBD7E89CAA7E}"/>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1C96BD6-29D6-56D5-5F16-EE39DDB6964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spTree>
    <p:extLst>
      <p:ext uri="{BB962C8B-B14F-4D97-AF65-F5344CB8AC3E}">
        <p14:creationId xmlns:p14="http://schemas.microsoft.com/office/powerpoint/2010/main" val="68837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B936-13D3-E346-70F4-F417B52864B5}"/>
              </a:ext>
            </a:extLst>
          </p:cNvPr>
          <p:cNvSpPr>
            <a:spLocks noGrp="1"/>
          </p:cNvSpPr>
          <p:nvPr>
            <p:ph type="title"/>
          </p:nvPr>
        </p:nvSpPr>
        <p:spPr>
          <a:xfrm>
            <a:off x="584200" y="2979778"/>
            <a:ext cx="5157666" cy="553998"/>
          </a:xfrm>
        </p:spPr>
        <p:txBody>
          <a:bodyPr/>
          <a:lstStyle/>
          <a:p>
            <a:r>
              <a:rPr lang="en-US">
                <a:ea typeface="+mj-lt"/>
                <a:cs typeface="+mj-lt"/>
              </a:rPr>
              <a:t>Common Use Cases</a:t>
            </a:r>
          </a:p>
        </p:txBody>
      </p:sp>
    </p:spTree>
    <p:extLst>
      <p:ext uri="{BB962C8B-B14F-4D97-AF65-F5344CB8AC3E}">
        <p14:creationId xmlns:p14="http://schemas.microsoft.com/office/powerpoint/2010/main" val="9529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67AC4-939A-E816-B167-914EE1EED54A}"/>
              </a:ext>
            </a:extLst>
          </p:cNvPr>
          <p:cNvSpPr>
            <a:spLocks noGrp="1"/>
          </p:cNvSpPr>
          <p:nvPr>
            <p:ph type="title"/>
          </p:nvPr>
        </p:nvSpPr>
        <p:spPr/>
        <p:txBody>
          <a:bodyPr/>
          <a:lstStyle/>
          <a:p>
            <a:pPr algn="l"/>
            <a:r>
              <a:rPr lang="en-US"/>
              <a:t>Sample use case – Cross System reporting &amp; Analytics</a:t>
            </a:r>
          </a:p>
        </p:txBody>
      </p:sp>
      <p:sp>
        <p:nvSpPr>
          <p:cNvPr id="4" name="Text Placeholder 3">
            <a:extLst>
              <a:ext uri="{FF2B5EF4-FFF2-40B4-BE49-F238E27FC236}">
                <a16:creationId xmlns:a16="http://schemas.microsoft.com/office/drawing/2014/main" id="{9D02AC88-845B-9B76-AC0D-7D719C8CBF26}"/>
              </a:ext>
            </a:extLst>
          </p:cNvPr>
          <p:cNvSpPr>
            <a:spLocks noGrp="1"/>
          </p:cNvSpPr>
          <p:nvPr>
            <p:ph type="body" sz="quarter" idx="10"/>
          </p:nvPr>
        </p:nvSpPr>
        <p:spPr>
          <a:xfrm>
            <a:off x="587375" y="1286559"/>
            <a:ext cx="11087100" cy="553998"/>
          </a:xfrm>
        </p:spPr>
        <p:txBody>
          <a:bodyPr/>
          <a:lstStyle/>
          <a:p>
            <a:pPr marL="0" indent="0" algn="l">
              <a:buFont typeface="Wingdings" panose="05000000000000000000" pitchFamily="2" charset="2"/>
              <a:buNone/>
            </a:pPr>
            <a:r>
              <a:rPr lang="en-US" sz="1800" b="1">
                <a:solidFill>
                  <a:schemeClr val="accent1"/>
                </a:solidFill>
                <a:latin typeface="+mn-lt"/>
                <a:cs typeface="Segoe UI"/>
              </a:rPr>
              <a:t>Pain Point: </a:t>
            </a:r>
            <a:r>
              <a:rPr lang="en-US" sz="1800">
                <a:solidFill>
                  <a:schemeClr val="accent1"/>
                </a:solidFill>
                <a:latin typeface="+mn-lt"/>
                <a:cs typeface="Segoe UI"/>
              </a:rPr>
              <a:t>Data that is spread across multiple ERP systems across many different locations. Customer wants to run analytics on the data in one centralized location.</a:t>
            </a:r>
          </a:p>
        </p:txBody>
      </p:sp>
      <p:sp>
        <p:nvSpPr>
          <p:cNvPr id="5" name="TextBox 4">
            <a:extLst>
              <a:ext uri="{FF2B5EF4-FFF2-40B4-BE49-F238E27FC236}">
                <a16:creationId xmlns:a16="http://schemas.microsoft.com/office/drawing/2014/main" id="{90AEA360-6C0C-A613-273D-85B89F2235BF}"/>
              </a:ext>
            </a:extLst>
          </p:cNvPr>
          <p:cNvSpPr txBox="1"/>
          <p:nvPr/>
        </p:nvSpPr>
        <p:spPr>
          <a:xfrm>
            <a:off x="499275" y="6091339"/>
            <a:ext cx="11091743" cy="584775"/>
          </a:xfrm>
          <a:prstGeom prst="rect">
            <a:avLst/>
          </a:prstGeom>
          <a:noFill/>
        </p:spPr>
        <p:txBody>
          <a:bodyPr wrap="square">
            <a:spAutoFit/>
          </a:bodyPr>
          <a:lstStyle/>
          <a:p>
            <a:pPr marL="0" indent="0">
              <a:buNone/>
            </a:pPr>
            <a:r>
              <a:rPr lang="en-US" sz="1600" b="1"/>
              <a:t>Outcome</a:t>
            </a:r>
            <a:r>
              <a:rPr lang="en-US" sz="1600"/>
              <a:t> – Use Synapse Link for SQL server on premises or SQL DB databases to bring all data into a common location (dedicated SQL Pool). Then, you can run queries on the data and visualize in Power BI in near real-time</a:t>
            </a:r>
          </a:p>
        </p:txBody>
      </p:sp>
      <p:grpSp>
        <p:nvGrpSpPr>
          <p:cNvPr id="6" name="Group 5" descr="Cross System reporting &amp; Analytics diagram">
            <a:extLst>
              <a:ext uri="{FF2B5EF4-FFF2-40B4-BE49-F238E27FC236}">
                <a16:creationId xmlns:a16="http://schemas.microsoft.com/office/drawing/2014/main" id="{E555FC9F-599A-87F9-3DDC-6DF6964309A1}"/>
              </a:ext>
            </a:extLst>
          </p:cNvPr>
          <p:cNvGrpSpPr/>
          <p:nvPr/>
        </p:nvGrpSpPr>
        <p:grpSpPr>
          <a:xfrm>
            <a:off x="621242" y="2088070"/>
            <a:ext cx="10885687" cy="3776402"/>
            <a:chOff x="621242" y="2088070"/>
            <a:chExt cx="10885687" cy="3776402"/>
          </a:xfrm>
        </p:grpSpPr>
        <p:grpSp>
          <p:nvGrpSpPr>
            <p:cNvPr id="65" name="Group 64" descr="Cross System reporting &amp; Analytics">
              <a:extLst>
                <a:ext uri="{FF2B5EF4-FFF2-40B4-BE49-F238E27FC236}">
                  <a16:creationId xmlns:a16="http://schemas.microsoft.com/office/drawing/2014/main" id="{D39FFA36-AB8B-B73A-FE90-B6E16FC4D015}"/>
                </a:ext>
              </a:extLst>
            </p:cNvPr>
            <p:cNvGrpSpPr/>
            <p:nvPr/>
          </p:nvGrpSpPr>
          <p:grpSpPr>
            <a:xfrm>
              <a:off x="644479" y="2170723"/>
              <a:ext cx="10862450" cy="3693749"/>
              <a:chOff x="644479" y="2159434"/>
              <a:chExt cx="10862450" cy="3693749"/>
            </a:xfrm>
          </p:grpSpPr>
          <p:sp>
            <p:nvSpPr>
              <p:cNvPr id="152" name="Rectangle 151">
                <a:extLst>
                  <a:ext uri="{FF2B5EF4-FFF2-40B4-BE49-F238E27FC236}">
                    <a16:creationId xmlns:a16="http://schemas.microsoft.com/office/drawing/2014/main" id="{5883C35D-FC3C-D5E9-B597-19C180AE9823}"/>
                  </a:ext>
                </a:extLst>
              </p:cNvPr>
              <p:cNvSpPr/>
              <p:nvPr/>
            </p:nvSpPr>
            <p:spPr bwMode="auto">
              <a:xfrm>
                <a:off x="3088928" y="2159434"/>
                <a:ext cx="8418001" cy="3426603"/>
              </a:xfrm>
              <a:prstGeom prst="rect">
                <a:avLst/>
              </a:prstGeom>
              <a:solidFill>
                <a:schemeClr val="bg1">
                  <a:lumMod val="65000"/>
                  <a:lumOff val="35000"/>
                  <a:alpha val="2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C7B70567-648F-AD8F-D5A0-67C2D2757738}"/>
                  </a:ext>
                </a:extLst>
              </p:cNvPr>
              <p:cNvSpPr/>
              <p:nvPr/>
            </p:nvSpPr>
            <p:spPr bwMode="auto">
              <a:xfrm>
                <a:off x="5502923" y="2429817"/>
                <a:ext cx="2700663" cy="2801715"/>
              </a:xfrm>
              <a:prstGeom prst="rect">
                <a:avLst/>
              </a:prstGeom>
              <a:solidFill>
                <a:schemeClr val="bg1"/>
              </a:solidFill>
              <a:ln w="12700" cap="rnd"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a:extLst>
                  <a:ext uri="{FF2B5EF4-FFF2-40B4-BE49-F238E27FC236}">
                    <a16:creationId xmlns:a16="http://schemas.microsoft.com/office/drawing/2014/main" id="{32FA8DF8-59D7-79ED-80C1-6557DA2B1C03}"/>
                  </a:ext>
                </a:extLst>
              </p:cNvPr>
              <p:cNvSpPr txBox="1"/>
              <p:nvPr/>
            </p:nvSpPr>
            <p:spPr>
              <a:xfrm>
                <a:off x="852861" y="3161313"/>
                <a:ext cx="1005792"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ERP Client App – Azure SQL DB</a:t>
                </a:r>
              </a:p>
            </p:txBody>
          </p:sp>
          <p:sp>
            <p:nvSpPr>
              <p:cNvPr id="107" name="TextBox 106">
                <a:extLst>
                  <a:ext uri="{FF2B5EF4-FFF2-40B4-BE49-F238E27FC236}">
                    <a16:creationId xmlns:a16="http://schemas.microsoft.com/office/drawing/2014/main" id="{F87DD2B6-AC10-EE6D-23E4-15EA2DC8B6CC}"/>
                  </a:ext>
                </a:extLst>
              </p:cNvPr>
              <p:cNvSpPr txBox="1"/>
              <p:nvPr/>
            </p:nvSpPr>
            <p:spPr>
              <a:xfrm>
                <a:off x="696521" y="4333483"/>
                <a:ext cx="1270149"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ERP Client App – On prem SQL Server 22</a:t>
                </a:r>
              </a:p>
            </p:txBody>
          </p:sp>
          <p:pic>
            <p:nvPicPr>
              <p:cNvPr id="108" name="Graphic 107">
                <a:extLst>
                  <a:ext uri="{FF2B5EF4-FFF2-40B4-BE49-F238E27FC236}">
                    <a16:creationId xmlns:a16="http://schemas.microsoft.com/office/drawing/2014/main" id="{C2040DD1-2F07-60BF-AB7D-F05547F795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3927" y="2495713"/>
                <a:ext cx="576262" cy="576262"/>
              </a:xfrm>
              <a:prstGeom prst="rect">
                <a:avLst/>
              </a:prstGeom>
            </p:spPr>
          </p:pic>
          <p:pic>
            <p:nvPicPr>
              <p:cNvPr id="109" name="Graphic 108">
                <a:extLst>
                  <a:ext uri="{FF2B5EF4-FFF2-40B4-BE49-F238E27FC236}">
                    <a16:creationId xmlns:a16="http://schemas.microsoft.com/office/drawing/2014/main" id="{01E5691E-71FB-4DEB-638A-F0EB6FA519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311" y="3738044"/>
                <a:ext cx="564716" cy="564716"/>
              </a:xfrm>
              <a:prstGeom prst="rect">
                <a:avLst/>
              </a:prstGeom>
            </p:spPr>
          </p:pic>
          <p:sp>
            <p:nvSpPr>
              <p:cNvPr id="111" name="TextBox 110">
                <a:extLst>
                  <a:ext uri="{FF2B5EF4-FFF2-40B4-BE49-F238E27FC236}">
                    <a16:creationId xmlns:a16="http://schemas.microsoft.com/office/drawing/2014/main" id="{2821DBD5-4849-2E69-5AC8-6E4E19A08A6A}"/>
                  </a:ext>
                </a:extLst>
              </p:cNvPr>
              <p:cNvSpPr txBox="1"/>
              <p:nvPr/>
            </p:nvSpPr>
            <p:spPr>
              <a:xfrm>
                <a:off x="720682" y="5545406"/>
                <a:ext cx="1270149"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ERP Client App – On prem SQL Server 22</a:t>
                </a:r>
              </a:p>
            </p:txBody>
          </p:sp>
          <p:pic>
            <p:nvPicPr>
              <p:cNvPr id="113" name="Graphic 112">
                <a:extLst>
                  <a:ext uri="{FF2B5EF4-FFF2-40B4-BE49-F238E27FC236}">
                    <a16:creationId xmlns:a16="http://schemas.microsoft.com/office/drawing/2014/main" id="{65F6FD0C-B6FD-D306-72A8-C50F44E7E53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311" y="4902770"/>
                <a:ext cx="564716" cy="564716"/>
              </a:xfrm>
              <a:prstGeom prst="rect">
                <a:avLst/>
              </a:prstGeom>
            </p:spPr>
          </p:pic>
          <p:grpSp>
            <p:nvGrpSpPr>
              <p:cNvPr id="13" name="Group 12">
                <a:extLst>
                  <a:ext uri="{FF2B5EF4-FFF2-40B4-BE49-F238E27FC236}">
                    <a16:creationId xmlns:a16="http://schemas.microsoft.com/office/drawing/2014/main" id="{6C4F5A4F-C37A-D384-CCD5-C452A5A012FE}"/>
                  </a:ext>
                </a:extLst>
              </p:cNvPr>
              <p:cNvGrpSpPr/>
              <p:nvPr/>
            </p:nvGrpSpPr>
            <p:grpSpPr>
              <a:xfrm>
                <a:off x="3448962" y="4074878"/>
                <a:ext cx="2132125" cy="388613"/>
                <a:chOff x="3599688" y="4115070"/>
                <a:chExt cx="2132125" cy="388613"/>
              </a:xfrm>
            </p:grpSpPr>
            <p:sp>
              <p:nvSpPr>
                <p:cNvPr id="121" name="Oval 5">
                  <a:extLst>
                    <a:ext uri="{FF2B5EF4-FFF2-40B4-BE49-F238E27FC236}">
                      <a16:creationId xmlns:a16="http://schemas.microsoft.com/office/drawing/2014/main" id="{97AF0C3A-61AB-B09F-5C62-AB9ADB29696B}"/>
                    </a:ext>
                  </a:extLst>
                </p:cNvPr>
                <p:cNvSpPr>
                  <a:spLocks noChangeArrowheads="1"/>
                </p:cNvSpPr>
                <p:nvPr/>
              </p:nvSpPr>
              <p:spPr bwMode="auto">
                <a:xfrm>
                  <a:off x="4486777" y="4244068"/>
                  <a:ext cx="138337" cy="130077"/>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E7866535-1FB7-9C4B-63C9-3D834A0FC33C}"/>
                    </a:ext>
                  </a:extLst>
                </p:cNvPr>
                <p:cNvGrpSpPr/>
                <p:nvPr/>
              </p:nvGrpSpPr>
              <p:grpSpPr>
                <a:xfrm>
                  <a:off x="3599688" y="4115070"/>
                  <a:ext cx="2132125" cy="388613"/>
                  <a:chOff x="3599688" y="4115070"/>
                  <a:chExt cx="2132125" cy="388613"/>
                </a:xfrm>
              </p:grpSpPr>
              <p:sp>
                <p:nvSpPr>
                  <p:cNvPr id="119" name="Line 8">
                    <a:extLst>
                      <a:ext uri="{FF2B5EF4-FFF2-40B4-BE49-F238E27FC236}">
                        <a16:creationId xmlns:a16="http://schemas.microsoft.com/office/drawing/2014/main" id="{356EBEA6-AABA-9FE9-CB66-6D77D575DC66}"/>
                      </a:ext>
                    </a:extLst>
                  </p:cNvPr>
                  <p:cNvSpPr>
                    <a:spLocks noChangeShapeType="1"/>
                  </p:cNvSpPr>
                  <p:nvPr/>
                </p:nvSpPr>
                <p:spPr bwMode="auto">
                  <a:xfrm>
                    <a:off x="3599688" y="4309377"/>
                    <a:ext cx="906686"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6">
                    <a:extLst>
                      <a:ext uri="{FF2B5EF4-FFF2-40B4-BE49-F238E27FC236}">
                        <a16:creationId xmlns:a16="http://schemas.microsoft.com/office/drawing/2014/main" id="{D9ADFE3D-2A50-2319-5C6A-6025E5A89C03}"/>
                      </a:ext>
                    </a:extLst>
                  </p:cNvPr>
                  <p:cNvSpPr>
                    <a:spLocks/>
                  </p:cNvSpPr>
                  <p:nvPr/>
                </p:nvSpPr>
                <p:spPr bwMode="auto">
                  <a:xfrm>
                    <a:off x="4451039" y="4115070"/>
                    <a:ext cx="312412" cy="388613"/>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Line 8">
                    <a:extLst>
                      <a:ext uri="{FF2B5EF4-FFF2-40B4-BE49-F238E27FC236}">
                        <a16:creationId xmlns:a16="http://schemas.microsoft.com/office/drawing/2014/main" id="{3E413AE4-FB56-F512-8960-64D6437F16FB}"/>
                      </a:ext>
                    </a:extLst>
                  </p:cNvPr>
                  <p:cNvSpPr>
                    <a:spLocks noChangeShapeType="1"/>
                  </p:cNvSpPr>
                  <p:nvPr/>
                </p:nvSpPr>
                <p:spPr bwMode="auto">
                  <a:xfrm>
                    <a:off x="4763451" y="4309377"/>
                    <a:ext cx="968362"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23" name="TextBox 122">
                <a:extLst>
                  <a:ext uri="{FF2B5EF4-FFF2-40B4-BE49-F238E27FC236}">
                    <a16:creationId xmlns:a16="http://schemas.microsoft.com/office/drawing/2014/main" id="{CAF3BDD5-D4E5-2215-8EAA-253AAEC3E875}"/>
                  </a:ext>
                </a:extLst>
              </p:cNvPr>
              <p:cNvSpPr txBox="1"/>
              <p:nvPr/>
            </p:nvSpPr>
            <p:spPr>
              <a:xfrm>
                <a:off x="3668612" y="3462062"/>
                <a:ext cx="1586676" cy="584775"/>
              </a:xfrm>
              <a:prstGeom prst="rect">
                <a:avLst/>
              </a:prstGeom>
              <a:noFill/>
            </p:spPr>
            <p:txBody>
              <a:bodyPr wrap="square" rtlCol="0">
                <a:spAutoFit/>
              </a:bodyPr>
              <a:lstStyle/>
              <a:p>
                <a:pPr algn="ctr"/>
                <a:r>
                  <a:rPr lang="en-US" sz="1600">
                    <a:solidFill>
                      <a:schemeClr val="accent2">
                        <a:lumMod val="60000"/>
                        <a:lumOff val="40000"/>
                      </a:schemeClr>
                    </a:solidFill>
                    <a:latin typeface="Segoe UI" panose="020B0502040204020203" pitchFamily="34" charset="0"/>
                    <a:cs typeface="Segoe UI" panose="020B0502040204020203" pitchFamily="34" charset="0"/>
                  </a:rPr>
                  <a:t>Azure Synapse Link for SQL</a:t>
                </a:r>
              </a:p>
            </p:txBody>
          </p:sp>
          <p:cxnSp>
            <p:nvCxnSpPr>
              <p:cNvPr id="126" name="Connector: Elbow 125">
                <a:extLst>
                  <a:ext uri="{FF2B5EF4-FFF2-40B4-BE49-F238E27FC236}">
                    <a16:creationId xmlns:a16="http://schemas.microsoft.com/office/drawing/2014/main" id="{24E1D678-FF58-BAE2-FF19-F45993D9909D}"/>
                  </a:ext>
                </a:extLst>
              </p:cNvPr>
              <p:cNvCxnSpPr>
                <a:cxnSpLocks/>
                <a:stCxn id="108" idx="3"/>
              </p:cNvCxnSpPr>
              <p:nvPr/>
            </p:nvCxnSpPr>
            <p:spPr>
              <a:xfrm>
                <a:off x="1920189" y="2783844"/>
                <a:ext cx="2541761" cy="597834"/>
              </a:xfrm>
              <a:prstGeom prst="bentConnector2">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40046BCB-FDBD-D1AF-D4C0-E84571929649}"/>
                  </a:ext>
                </a:extLst>
              </p:cNvPr>
              <p:cNvCxnSpPr>
                <a:cxnSpLocks/>
              </p:cNvCxnSpPr>
              <p:nvPr/>
            </p:nvCxnSpPr>
            <p:spPr>
              <a:xfrm flipV="1">
                <a:off x="2012334" y="4829004"/>
                <a:ext cx="2450592" cy="403137"/>
              </a:xfrm>
              <a:prstGeom prst="bentConnector3">
                <a:avLst>
                  <a:gd name="adj1" fmla="val 9999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F2A18929-DA38-D2BE-79FE-F42576661B0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4728" y="2576840"/>
                <a:ext cx="387716" cy="445758"/>
              </a:xfrm>
              <a:prstGeom prst="rect">
                <a:avLst/>
              </a:prstGeom>
            </p:spPr>
          </p:pic>
          <p:sp>
            <p:nvSpPr>
              <p:cNvPr id="154" name="TextBox 153">
                <a:extLst>
                  <a:ext uri="{FF2B5EF4-FFF2-40B4-BE49-F238E27FC236}">
                    <a16:creationId xmlns:a16="http://schemas.microsoft.com/office/drawing/2014/main" id="{C94C47A4-D516-5750-2572-151D705A1F63}"/>
                  </a:ext>
                </a:extLst>
              </p:cNvPr>
              <p:cNvSpPr txBox="1"/>
              <p:nvPr/>
            </p:nvSpPr>
            <p:spPr>
              <a:xfrm>
                <a:off x="6099631" y="4614747"/>
                <a:ext cx="13656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Synapse Dedicated SQL Pool</a:t>
                </a:r>
              </a:p>
            </p:txBody>
          </p:sp>
          <p:sp>
            <p:nvSpPr>
              <p:cNvPr id="155" name="Rectangle 154">
                <a:extLst>
                  <a:ext uri="{FF2B5EF4-FFF2-40B4-BE49-F238E27FC236}">
                    <a16:creationId xmlns:a16="http://schemas.microsoft.com/office/drawing/2014/main" id="{74E1647B-F87A-91F9-71E3-B8E691BB8024}"/>
                  </a:ext>
                </a:extLst>
              </p:cNvPr>
              <p:cNvSpPr/>
              <p:nvPr/>
            </p:nvSpPr>
            <p:spPr>
              <a:xfrm>
                <a:off x="6084958" y="2540504"/>
                <a:ext cx="1882256" cy="555280"/>
              </a:xfrm>
              <a:prstGeom prst="rect">
                <a:avLst/>
              </a:prstGeom>
            </p:spPr>
            <p:txBody>
              <a:bodyPr wrap="square">
                <a:spAutoFit/>
              </a:bodyPr>
              <a:lstStyle/>
              <a:p>
                <a:pPr defTabSz="710013">
                  <a:lnSpc>
                    <a:spcPct val="94000"/>
                  </a:lnSpc>
                  <a:spcBef>
                    <a:spcPct val="0"/>
                  </a:spcBef>
                  <a:defRPr/>
                </a:pPr>
                <a:r>
                  <a:rPr lang="en-US" sz="1600" kern="0">
                    <a:solidFill>
                      <a:srgbClr val="49D9F4"/>
                    </a:solidFill>
                    <a:latin typeface="+mj-lt"/>
                    <a:cs typeface="Segoe UI" panose="020B0502040204020203" pitchFamily="34" charset="0"/>
                  </a:rPr>
                  <a:t>Azure Synapse Analytics</a:t>
                </a:r>
              </a:p>
            </p:txBody>
          </p:sp>
          <p:pic>
            <p:nvPicPr>
              <p:cNvPr id="156" name="Picture 14" descr="Comparing Databricks to Apache Spark - Databricks">
                <a:extLst>
                  <a:ext uri="{FF2B5EF4-FFF2-40B4-BE49-F238E27FC236}">
                    <a16:creationId xmlns:a16="http://schemas.microsoft.com/office/drawing/2014/main" id="{7F1449D3-6A9A-1A8F-DFC1-987BB2F59EB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57262" y="2838896"/>
                <a:ext cx="599828" cy="311912"/>
              </a:xfrm>
              <a:prstGeom prst="rect">
                <a:avLst/>
              </a:prstGeom>
              <a:noFill/>
              <a:extLst>
                <a:ext uri="{909E8E84-426E-40DD-AFC4-6F175D3DCCD1}">
                  <a14:hiddenFill xmlns:a14="http://schemas.microsoft.com/office/drawing/2010/main">
                    <a:solidFill>
                      <a:srgbClr val="FFFFFF"/>
                    </a:solidFill>
                  </a14:hiddenFill>
                </a:ext>
              </a:extLst>
            </p:spPr>
          </p:pic>
          <p:sp>
            <p:nvSpPr>
              <p:cNvPr id="183" name="Freeform: Shape 182">
                <a:extLst>
                  <a:ext uri="{FF2B5EF4-FFF2-40B4-BE49-F238E27FC236}">
                    <a16:creationId xmlns:a16="http://schemas.microsoft.com/office/drawing/2014/main" id="{E79CEA4C-58CD-3188-24CF-9AFC98F815B3}"/>
                  </a:ext>
                </a:extLst>
              </p:cNvPr>
              <p:cNvSpPr/>
              <p:nvPr/>
            </p:nvSpPr>
            <p:spPr>
              <a:xfrm>
                <a:off x="6343640" y="3696130"/>
                <a:ext cx="822864" cy="745374"/>
              </a:xfrm>
              <a:custGeom>
                <a:avLst/>
                <a:gdLst>
                  <a:gd name="connsiteX0" fmla="*/ 1007722 w 2015443"/>
                  <a:gd name="connsiteY0" fmla="*/ 0 h 1825648"/>
                  <a:gd name="connsiteX1" fmla="*/ 0 w 2015443"/>
                  <a:gd name="connsiteY1" fmla="*/ 584449 h 1825648"/>
                  <a:gd name="connsiteX2" fmla="*/ 0 w 2015443"/>
                  <a:gd name="connsiteY2" fmla="*/ 729054 h 1825648"/>
                  <a:gd name="connsiteX3" fmla="*/ 185276 w 2015443"/>
                  <a:gd name="connsiteY3" fmla="*/ 729054 h 1825648"/>
                  <a:gd name="connsiteX4" fmla="*/ 185276 w 2015443"/>
                  <a:gd name="connsiteY4" fmla="*/ 1825649 h 1825648"/>
                  <a:gd name="connsiteX5" fmla="*/ 367540 w 2015443"/>
                  <a:gd name="connsiteY5" fmla="*/ 1825649 h 1825648"/>
                  <a:gd name="connsiteX6" fmla="*/ 367540 w 2015443"/>
                  <a:gd name="connsiteY6" fmla="*/ 729054 h 1825648"/>
                  <a:gd name="connsiteX7" fmla="*/ 1647904 w 2015443"/>
                  <a:gd name="connsiteY7" fmla="*/ 729054 h 1825648"/>
                  <a:gd name="connsiteX8" fmla="*/ 1647904 w 2015443"/>
                  <a:gd name="connsiteY8" fmla="*/ 1825649 h 1825648"/>
                  <a:gd name="connsiteX9" fmla="*/ 1830168 w 2015443"/>
                  <a:gd name="connsiteY9" fmla="*/ 1825649 h 1825648"/>
                  <a:gd name="connsiteX10" fmla="*/ 1830168 w 2015443"/>
                  <a:gd name="connsiteY10" fmla="*/ 729054 h 1825648"/>
                  <a:gd name="connsiteX11" fmla="*/ 2015444 w 2015443"/>
                  <a:gd name="connsiteY11" fmla="*/ 729054 h 1825648"/>
                  <a:gd name="connsiteX12" fmla="*/ 2015444 w 2015443"/>
                  <a:gd name="connsiteY12" fmla="*/ 584449 h 1825648"/>
                  <a:gd name="connsiteX13" fmla="*/ 1007722 w 2015443"/>
                  <a:gd name="connsiteY13" fmla="*/ 0 h 182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5443" h="1825648">
                    <a:moveTo>
                      <a:pt x="1007722" y="0"/>
                    </a:moveTo>
                    <a:lnTo>
                      <a:pt x="0" y="584449"/>
                    </a:lnTo>
                    <a:lnTo>
                      <a:pt x="0" y="729054"/>
                    </a:lnTo>
                    <a:lnTo>
                      <a:pt x="185276" y="729054"/>
                    </a:lnTo>
                    <a:lnTo>
                      <a:pt x="185276" y="1825649"/>
                    </a:lnTo>
                    <a:lnTo>
                      <a:pt x="367540" y="1825649"/>
                    </a:lnTo>
                    <a:lnTo>
                      <a:pt x="367540" y="729054"/>
                    </a:lnTo>
                    <a:lnTo>
                      <a:pt x="1647904" y="729054"/>
                    </a:lnTo>
                    <a:lnTo>
                      <a:pt x="1647904" y="1825649"/>
                    </a:lnTo>
                    <a:lnTo>
                      <a:pt x="1830168" y="1825649"/>
                    </a:lnTo>
                    <a:lnTo>
                      <a:pt x="1830168" y="729054"/>
                    </a:lnTo>
                    <a:lnTo>
                      <a:pt x="2015444" y="729054"/>
                    </a:lnTo>
                    <a:lnTo>
                      <a:pt x="2015444" y="584449"/>
                    </a:lnTo>
                    <a:lnTo>
                      <a:pt x="1007722" y="0"/>
                    </a:ln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016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5" name="Freeform: Shape 184">
                <a:extLst>
                  <a:ext uri="{FF2B5EF4-FFF2-40B4-BE49-F238E27FC236}">
                    <a16:creationId xmlns:a16="http://schemas.microsoft.com/office/drawing/2014/main" id="{4D0E3D1E-F915-9FBB-6257-90CD4A80D521}"/>
                  </a:ext>
                </a:extLst>
              </p:cNvPr>
              <p:cNvSpPr/>
              <p:nvPr/>
            </p:nvSpPr>
            <p:spPr>
              <a:xfrm>
                <a:off x="6561504" y="4073526"/>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6" name="Freeform: Shape 185">
                <a:extLst>
                  <a:ext uri="{FF2B5EF4-FFF2-40B4-BE49-F238E27FC236}">
                    <a16:creationId xmlns:a16="http://schemas.microsoft.com/office/drawing/2014/main" id="{ABB35F11-E834-B52B-8F79-C35DBD92F763}"/>
                  </a:ext>
                </a:extLst>
              </p:cNvPr>
              <p:cNvSpPr/>
              <p:nvPr/>
            </p:nvSpPr>
            <p:spPr>
              <a:xfrm>
                <a:off x="6515941" y="4212421"/>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7" name="Freeform: Shape 186">
                <a:extLst>
                  <a:ext uri="{FF2B5EF4-FFF2-40B4-BE49-F238E27FC236}">
                    <a16:creationId xmlns:a16="http://schemas.microsoft.com/office/drawing/2014/main" id="{9225C1D6-6D53-97A6-365A-FE1E04CDA755}"/>
                  </a:ext>
                </a:extLst>
              </p:cNvPr>
              <p:cNvSpPr/>
              <p:nvPr/>
            </p:nvSpPr>
            <p:spPr>
              <a:xfrm>
                <a:off x="6648664" y="4212421"/>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8" name="Freeform: Shape 187">
                <a:extLst>
                  <a:ext uri="{FF2B5EF4-FFF2-40B4-BE49-F238E27FC236}">
                    <a16:creationId xmlns:a16="http://schemas.microsoft.com/office/drawing/2014/main" id="{3C134D58-7114-91EC-E957-00366020D698}"/>
                  </a:ext>
                </a:extLst>
              </p:cNvPr>
              <p:cNvSpPr/>
              <p:nvPr/>
            </p:nvSpPr>
            <p:spPr>
              <a:xfrm>
                <a:off x="6515941" y="4347647"/>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Shape 188">
                <a:extLst>
                  <a:ext uri="{FF2B5EF4-FFF2-40B4-BE49-F238E27FC236}">
                    <a16:creationId xmlns:a16="http://schemas.microsoft.com/office/drawing/2014/main" id="{C58E8120-0D60-A797-1DAA-FE5DAC145C57}"/>
                  </a:ext>
                </a:extLst>
              </p:cNvPr>
              <p:cNvSpPr/>
              <p:nvPr/>
            </p:nvSpPr>
            <p:spPr>
              <a:xfrm>
                <a:off x="6648664" y="4350890"/>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0" name="Freeform: Shape 189">
                <a:extLst>
                  <a:ext uri="{FF2B5EF4-FFF2-40B4-BE49-F238E27FC236}">
                    <a16:creationId xmlns:a16="http://schemas.microsoft.com/office/drawing/2014/main" id="{9E080E44-8708-9E85-7A19-2824136840FE}"/>
                  </a:ext>
                </a:extLst>
              </p:cNvPr>
              <p:cNvSpPr/>
              <p:nvPr/>
            </p:nvSpPr>
            <p:spPr>
              <a:xfrm>
                <a:off x="6782450" y="4347646"/>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91" name="Graphic 190">
                <a:extLst>
                  <a:ext uri="{FF2B5EF4-FFF2-40B4-BE49-F238E27FC236}">
                    <a16:creationId xmlns:a16="http://schemas.microsoft.com/office/drawing/2014/main" id="{A961B9A0-0A0C-B921-4667-F23E39A03E1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8580" y="4132169"/>
                <a:ext cx="430953" cy="430953"/>
              </a:xfrm>
              <a:prstGeom prst="rect">
                <a:avLst/>
              </a:prstGeom>
            </p:spPr>
          </p:pic>
          <p:cxnSp>
            <p:nvCxnSpPr>
              <p:cNvPr id="199" name="Straight Arrow Connector 198">
                <a:extLst>
                  <a:ext uri="{FF2B5EF4-FFF2-40B4-BE49-F238E27FC236}">
                    <a16:creationId xmlns:a16="http://schemas.microsoft.com/office/drawing/2014/main" id="{631025DC-2E4C-C0C8-D461-AA3A94ED5F2A}"/>
                  </a:ext>
                </a:extLst>
              </p:cNvPr>
              <p:cNvCxnSpPr>
                <a:cxnSpLocks/>
              </p:cNvCxnSpPr>
              <p:nvPr/>
            </p:nvCxnSpPr>
            <p:spPr>
              <a:xfrm>
                <a:off x="2090699" y="4250005"/>
                <a:ext cx="1438314" cy="976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C92B3316-C56C-4502-A213-EA334B6A4F04}"/>
                  </a:ext>
                </a:extLst>
              </p:cNvPr>
              <p:cNvCxnSpPr>
                <a:cxnSpLocks/>
              </p:cNvCxnSpPr>
              <p:nvPr/>
            </p:nvCxnSpPr>
            <p:spPr>
              <a:xfrm>
                <a:off x="7751698" y="4259774"/>
                <a:ext cx="1063715"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211" name="Picture 10">
                <a:extLst>
                  <a:ext uri="{FF2B5EF4-FFF2-40B4-BE49-F238E27FC236}">
                    <a16:creationId xmlns:a16="http://schemas.microsoft.com/office/drawing/2014/main" id="{28C7C468-1846-3019-9D2F-9ED0C14A4B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4255" y="3859500"/>
                <a:ext cx="591824" cy="591824"/>
              </a:xfrm>
              <a:prstGeom prst="rect">
                <a:avLst/>
              </a:prstGeom>
              <a:noFill/>
              <a:extLst>
                <a:ext uri="{909E8E84-426E-40DD-AFC4-6F175D3DCCD1}">
                  <a14:hiddenFill xmlns:a14="http://schemas.microsoft.com/office/drawing/2010/main">
                    <a:solidFill>
                      <a:srgbClr val="FFFFFF"/>
                    </a:solidFill>
                  </a14:hiddenFill>
                </a:ext>
              </a:extLst>
            </p:spPr>
          </p:pic>
          <p:cxnSp>
            <p:nvCxnSpPr>
              <p:cNvPr id="214" name="Straight Arrow Connector 213">
                <a:extLst>
                  <a:ext uri="{FF2B5EF4-FFF2-40B4-BE49-F238E27FC236}">
                    <a16:creationId xmlns:a16="http://schemas.microsoft.com/office/drawing/2014/main" id="{65306DEC-6DD9-FD93-F537-8880EED34C6C}"/>
                  </a:ext>
                </a:extLst>
              </p:cNvPr>
              <p:cNvCxnSpPr>
                <a:cxnSpLocks/>
              </p:cNvCxnSpPr>
              <p:nvPr/>
            </p:nvCxnSpPr>
            <p:spPr>
              <a:xfrm>
                <a:off x="9670477" y="4259774"/>
                <a:ext cx="602236"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990A1602-A463-A0E8-E7CC-929556880022}"/>
                  </a:ext>
                </a:extLst>
              </p:cNvPr>
              <p:cNvSpPr/>
              <p:nvPr/>
            </p:nvSpPr>
            <p:spPr bwMode="auto">
              <a:xfrm>
                <a:off x="8684268" y="2980969"/>
                <a:ext cx="1263888" cy="2129987"/>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7FE6E797-91DE-D657-21E6-08B6CCF06972}"/>
                  </a:ext>
                </a:extLst>
              </p:cNvPr>
              <p:cNvGrpSpPr/>
              <p:nvPr/>
            </p:nvGrpSpPr>
            <p:grpSpPr>
              <a:xfrm>
                <a:off x="10389997" y="3668759"/>
                <a:ext cx="980544" cy="816736"/>
                <a:chOff x="10389997" y="3668759"/>
                <a:chExt cx="980544" cy="816736"/>
              </a:xfrm>
            </p:grpSpPr>
            <p:pic>
              <p:nvPicPr>
                <p:cNvPr id="216" name="Graphic 215" descr="User with solid fill">
                  <a:extLst>
                    <a:ext uri="{FF2B5EF4-FFF2-40B4-BE49-F238E27FC236}">
                      <a16:creationId xmlns:a16="http://schemas.microsoft.com/office/drawing/2014/main" id="{DD1A7A98-26BD-DAF7-3851-9393D8E3F85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89997" y="3863289"/>
                  <a:ext cx="437526" cy="437526"/>
                </a:xfrm>
                <a:prstGeom prst="rect">
                  <a:avLst/>
                </a:prstGeom>
              </p:spPr>
            </p:pic>
            <p:pic>
              <p:nvPicPr>
                <p:cNvPr id="217" name="Graphic 216" descr="User with solid fill">
                  <a:extLst>
                    <a:ext uri="{FF2B5EF4-FFF2-40B4-BE49-F238E27FC236}">
                      <a16:creationId xmlns:a16="http://schemas.microsoft.com/office/drawing/2014/main" id="{372A3A68-1F09-5139-0C4E-C5C0836F418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7531" y="4047969"/>
                  <a:ext cx="437526" cy="437526"/>
                </a:xfrm>
                <a:prstGeom prst="rect">
                  <a:avLst/>
                </a:prstGeom>
              </p:spPr>
            </p:pic>
            <p:pic>
              <p:nvPicPr>
                <p:cNvPr id="219" name="Graphic 218" descr="User with solid fill">
                  <a:extLst>
                    <a:ext uri="{FF2B5EF4-FFF2-40B4-BE49-F238E27FC236}">
                      <a16:creationId xmlns:a16="http://schemas.microsoft.com/office/drawing/2014/main" id="{B960812D-FFAB-20DF-1861-14F51EB8776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33015" y="3902971"/>
                  <a:ext cx="437526" cy="437526"/>
                </a:xfrm>
                <a:prstGeom prst="rect">
                  <a:avLst/>
                </a:prstGeom>
              </p:spPr>
            </p:pic>
            <p:pic>
              <p:nvPicPr>
                <p:cNvPr id="218" name="Graphic 217" descr="User with solid fill">
                  <a:extLst>
                    <a:ext uri="{FF2B5EF4-FFF2-40B4-BE49-F238E27FC236}">
                      <a16:creationId xmlns:a16="http://schemas.microsoft.com/office/drawing/2014/main" id="{34004903-B35D-60C8-CD3F-27BF10F4840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7531" y="3668759"/>
                  <a:ext cx="437526" cy="437526"/>
                </a:xfrm>
                <a:prstGeom prst="rect">
                  <a:avLst/>
                </a:prstGeom>
              </p:spPr>
            </p:pic>
          </p:grpSp>
          <p:sp>
            <p:nvSpPr>
              <p:cNvPr id="220" name="TextBox 219">
                <a:extLst>
                  <a:ext uri="{FF2B5EF4-FFF2-40B4-BE49-F238E27FC236}">
                    <a16:creationId xmlns:a16="http://schemas.microsoft.com/office/drawing/2014/main" id="{9F91FA27-506D-BB86-6BB3-7355EF0B1416}"/>
                  </a:ext>
                </a:extLst>
              </p:cNvPr>
              <p:cNvSpPr txBox="1"/>
              <p:nvPr/>
            </p:nvSpPr>
            <p:spPr>
              <a:xfrm>
                <a:off x="8926011" y="3185436"/>
                <a:ext cx="820513" cy="369332"/>
              </a:xfrm>
              <a:prstGeom prst="rect">
                <a:avLst/>
              </a:prstGeom>
              <a:noFill/>
            </p:spPr>
            <p:txBody>
              <a:bodyPr wrap="square" lIns="0" tIns="0" rIns="0" bIns="0" rtlCol="0">
                <a:spAutoFit/>
              </a:bodyPr>
              <a:lstStyle/>
              <a:p>
                <a:pPr algn="ctr"/>
                <a:r>
                  <a:rPr lang="en-US" sz="1200">
                    <a:latin typeface="+mj-lt"/>
                  </a:rPr>
                  <a:t>Operational reporting</a:t>
                </a:r>
              </a:p>
            </p:txBody>
          </p:sp>
          <p:sp>
            <p:nvSpPr>
              <p:cNvPr id="212" name="TextBox 211">
                <a:extLst>
                  <a:ext uri="{FF2B5EF4-FFF2-40B4-BE49-F238E27FC236}">
                    <a16:creationId xmlns:a16="http://schemas.microsoft.com/office/drawing/2014/main" id="{1FAC3D68-9D09-134C-D003-20742BEAB3FD}"/>
                  </a:ext>
                </a:extLst>
              </p:cNvPr>
              <p:cNvSpPr txBox="1"/>
              <p:nvPr/>
            </p:nvSpPr>
            <p:spPr>
              <a:xfrm>
                <a:off x="8943058" y="4586905"/>
                <a:ext cx="709403" cy="166560"/>
              </a:xfrm>
              <a:prstGeom prst="rect">
                <a:avLst/>
              </a:prstGeom>
              <a:noFill/>
            </p:spPr>
            <p:txBody>
              <a:bodyPr wrap="square" lIns="0" tIns="0" rIns="0" bIns="0" rtlCol="0">
                <a:spAutoFit/>
              </a:bodyPr>
              <a:lstStyle/>
              <a:p>
                <a:pPr algn="ctr" defTabSz="710013">
                  <a:lnSpc>
                    <a:spcPts val="1399"/>
                  </a:lnSpc>
                  <a:spcBef>
                    <a:spcPct val="0"/>
                  </a:spcBef>
                  <a:defRPr/>
                </a:pPr>
                <a:r>
                  <a:rPr lang="en-US" sz="1000" kern="0">
                    <a:latin typeface="Segoe UI" panose="020B0502040204020203" pitchFamily="34" charset="0"/>
                    <a:cs typeface="Segoe UI" panose="020B0502040204020203" pitchFamily="34" charset="0"/>
                  </a:rPr>
                  <a:t>Power BI</a:t>
                </a:r>
              </a:p>
            </p:txBody>
          </p:sp>
          <p:sp>
            <p:nvSpPr>
              <p:cNvPr id="221" name="TextBox 220">
                <a:extLst>
                  <a:ext uri="{FF2B5EF4-FFF2-40B4-BE49-F238E27FC236}">
                    <a16:creationId xmlns:a16="http://schemas.microsoft.com/office/drawing/2014/main" id="{8121EC6B-AE32-F5DF-5807-5D068A63A1F3}"/>
                  </a:ext>
                </a:extLst>
              </p:cNvPr>
              <p:cNvSpPr txBox="1"/>
              <p:nvPr/>
            </p:nvSpPr>
            <p:spPr>
              <a:xfrm>
                <a:off x="10550551" y="4586905"/>
                <a:ext cx="709403" cy="343235"/>
              </a:xfrm>
              <a:prstGeom prst="rect">
                <a:avLst/>
              </a:prstGeom>
              <a:noFill/>
            </p:spPr>
            <p:txBody>
              <a:bodyPr wrap="square" lIns="0" tIns="0" rIns="0" bIns="0" rtlCol="0">
                <a:spAutoFit/>
              </a:bodyPr>
              <a:lstStyle/>
              <a:p>
                <a:pPr algn="ctr" defTabSz="710013">
                  <a:lnSpc>
                    <a:spcPts val="1399"/>
                  </a:lnSpc>
                  <a:spcBef>
                    <a:spcPct val="0"/>
                  </a:spcBef>
                  <a:defRPr/>
                </a:pPr>
                <a:r>
                  <a:rPr lang="en-US" sz="1000" kern="0">
                    <a:latin typeface="Segoe UI" panose="020B0502040204020203" pitchFamily="34" charset="0"/>
                    <a:cs typeface="Segoe UI" panose="020B0502040204020203" pitchFamily="34" charset="0"/>
                  </a:rPr>
                  <a:t>Customers/Viewers</a:t>
                </a:r>
              </a:p>
            </p:txBody>
          </p:sp>
          <p:grpSp>
            <p:nvGrpSpPr>
              <p:cNvPr id="49" name="monitor 1" descr="monitor, desktop">
                <a:extLst>
                  <a:ext uri="{FF2B5EF4-FFF2-40B4-BE49-F238E27FC236}">
                    <a16:creationId xmlns:a16="http://schemas.microsoft.com/office/drawing/2014/main" id="{06DC3100-9DCE-8084-BFD2-5B20D79D18CB}"/>
                  </a:ext>
                </a:extLst>
              </p:cNvPr>
              <p:cNvGrpSpPr/>
              <p:nvPr/>
            </p:nvGrpSpPr>
            <p:grpSpPr>
              <a:xfrm>
                <a:off x="644479" y="2532186"/>
                <a:ext cx="623545" cy="508163"/>
                <a:chOff x="4233864" y="1827214"/>
                <a:chExt cx="403225" cy="328613"/>
              </a:xfrm>
            </p:grpSpPr>
            <p:sp>
              <p:nvSpPr>
                <p:cNvPr id="50" name="Freeform 53">
                  <a:extLst>
                    <a:ext uri="{FF2B5EF4-FFF2-40B4-BE49-F238E27FC236}">
                      <a16:creationId xmlns:a16="http://schemas.microsoft.com/office/drawing/2014/main" id="{84E2EA47-32D2-61BA-A935-539BD9D0324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Freeform 54">
                  <a:extLst>
                    <a:ext uri="{FF2B5EF4-FFF2-40B4-BE49-F238E27FC236}">
                      <a16:creationId xmlns:a16="http://schemas.microsoft.com/office/drawing/2014/main" id="{DF471E98-23A1-F85D-7F47-41CDCB6F64E5}"/>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Freeform 173">
                  <a:extLst>
                    <a:ext uri="{FF2B5EF4-FFF2-40B4-BE49-F238E27FC236}">
                      <a16:creationId xmlns:a16="http://schemas.microsoft.com/office/drawing/2014/main" id="{95CCE3F7-0C1C-5EB4-17F3-4BA15CD6D24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53" name="monitor 1" descr="monitor, desktop">
                <a:extLst>
                  <a:ext uri="{FF2B5EF4-FFF2-40B4-BE49-F238E27FC236}">
                    <a16:creationId xmlns:a16="http://schemas.microsoft.com/office/drawing/2014/main" id="{98E7DB14-6F13-E05B-BEFD-061610D2D89E}"/>
                  </a:ext>
                </a:extLst>
              </p:cNvPr>
              <p:cNvGrpSpPr/>
              <p:nvPr/>
            </p:nvGrpSpPr>
            <p:grpSpPr>
              <a:xfrm>
                <a:off x="644479" y="3744931"/>
                <a:ext cx="623545" cy="508163"/>
                <a:chOff x="4233864" y="1827214"/>
                <a:chExt cx="403225" cy="328613"/>
              </a:xfrm>
            </p:grpSpPr>
            <p:sp>
              <p:nvSpPr>
                <p:cNvPr id="54" name="Freeform 53">
                  <a:extLst>
                    <a:ext uri="{FF2B5EF4-FFF2-40B4-BE49-F238E27FC236}">
                      <a16:creationId xmlns:a16="http://schemas.microsoft.com/office/drawing/2014/main" id="{FBB0FEB0-C191-3CE4-E702-BDD2A10FD630}"/>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5" name="Freeform 54">
                  <a:extLst>
                    <a:ext uri="{FF2B5EF4-FFF2-40B4-BE49-F238E27FC236}">
                      <a16:creationId xmlns:a16="http://schemas.microsoft.com/office/drawing/2014/main" id="{5483C73E-CAA3-A43E-497C-279560ED428E}"/>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Freeform 173">
                  <a:extLst>
                    <a:ext uri="{FF2B5EF4-FFF2-40B4-BE49-F238E27FC236}">
                      <a16:creationId xmlns:a16="http://schemas.microsoft.com/office/drawing/2014/main" id="{97540F07-9B74-AD1A-7B8E-C06CC88BDC12}"/>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57" name="monitor 1" descr="monitor, desktop">
                <a:extLst>
                  <a:ext uri="{FF2B5EF4-FFF2-40B4-BE49-F238E27FC236}">
                    <a16:creationId xmlns:a16="http://schemas.microsoft.com/office/drawing/2014/main" id="{9A3580E1-1409-F2E3-1F8B-9931936F2336}"/>
                  </a:ext>
                </a:extLst>
              </p:cNvPr>
              <p:cNvGrpSpPr/>
              <p:nvPr/>
            </p:nvGrpSpPr>
            <p:grpSpPr>
              <a:xfrm>
                <a:off x="644479" y="4917101"/>
                <a:ext cx="623545" cy="508163"/>
                <a:chOff x="4233864" y="1827214"/>
                <a:chExt cx="403225" cy="328613"/>
              </a:xfrm>
            </p:grpSpPr>
            <p:sp>
              <p:nvSpPr>
                <p:cNvPr id="58" name="Freeform 53">
                  <a:extLst>
                    <a:ext uri="{FF2B5EF4-FFF2-40B4-BE49-F238E27FC236}">
                      <a16:creationId xmlns:a16="http://schemas.microsoft.com/office/drawing/2014/main" id="{CAFA8067-98B0-8227-3DA7-16D55643C84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9" name="Freeform 54">
                  <a:extLst>
                    <a:ext uri="{FF2B5EF4-FFF2-40B4-BE49-F238E27FC236}">
                      <a16:creationId xmlns:a16="http://schemas.microsoft.com/office/drawing/2014/main" id="{DF2FA0EA-0454-C2C2-8F20-34E107A4870C}"/>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0" name="Freeform 173">
                  <a:extLst>
                    <a:ext uri="{FF2B5EF4-FFF2-40B4-BE49-F238E27FC236}">
                      <a16:creationId xmlns:a16="http://schemas.microsoft.com/office/drawing/2014/main" id="{B9FCB0DE-1899-4D64-B17D-76CFD2B2CB65}"/>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sp>
          <p:nvSpPr>
            <p:cNvPr id="3" name="Text Placeholder 3">
              <a:extLst>
                <a:ext uri="{FF2B5EF4-FFF2-40B4-BE49-F238E27FC236}">
                  <a16:creationId xmlns:a16="http://schemas.microsoft.com/office/drawing/2014/main" id="{1DFEAFCD-DA91-70FE-4F84-9AAE73A30755}"/>
                </a:ext>
              </a:extLst>
            </p:cNvPr>
            <p:cNvSpPr txBox="1">
              <a:spLocks/>
            </p:cNvSpPr>
            <p:nvPr/>
          </p:nvSpPr>
          <p:spPr>
            <a:xfrm>
              <a:off x="621242" y="2088070"/>
              <a:ext cx="1105958" cy="28476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1"/>
                      </a:gs>
                      <a:gs pos="100000">
                        <a:schemeClr val="accent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800" b="1">
                  <a:solidFill>
                    <a:schemeClr val="accent2">
                      <a:lumMod val="60000"/>
                      <a:lumOff val="40000"/>
                    </a:schemeClr>
                  </a:solidFill>
                  <a:latin typeface="+mn-lt"/>
                  <a:cs typeface="Segoe UI"/>
                </a:rPr>
                <a:t>Use Case</a:t>
              </a:r>
              <a:endParaRPr lang="en-US" sz="1800">
                <a:solidFill>
                  <a:schemeClr val="accent2">
                    <a:lumMod val="60000"/>
                    <a:lumOff val="40000"/>
                  </a:schemeClr>
                </a:solidFill>
                <a:cs typeface="Segoe UI"/>
              </a:endParaRPr>
            </a:p>
          </p:txBody>
        </p:sp>
      </p:grpSp>
    </p:spTree>
    <p:extLst>
      <p:ext uri="{BB962C8B-B14F-4D97-AF65-F5344CB8AC3E}">
        <p14:creationId xmlns:p14="http://schemas.microsoft.com/office/powerpoint/2010/main" val="4040684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67AC4-939A-E816-B167-914EE1EED54A}"/>
              </a:ext>
            </a:extLst>
          </p:cNvPr>
          <p:cNvSpPr>
            <a:spLocks noGrp="1"/>
          </p:cNvSpPr>
          <p:nvPr>
            <p:ph type="title"/>
          </p:nvPr>
        </p:nvSpPr>
        <p:spPr>
          <a:xfrm>
            <a:off x="582614" y="620490"/>
            <a:ext cx="11026774" cy="1107996"/>
          </a:xfrm>
        </p:spPr>
        <p:txBody>
          <a:bodyPr/>
          <a:lstStyle/>
          <a:p>
            <a:pPr algn="l"/>
            <a:r>
              <a:rPr lang="en-US"/>
              <a:t>Sample use case – Multi-tenancy reporting  </a:t>
            </a:r>
            <a:br>
              <a:rPr lang="en-US"/>
            </a:br>
            <a:endParaRPr lang="en-US"/>
          </a:p>
        </p:txBody>
      </p:sp>
      <p:sp>
        <p:nvSpPr>
          <p:cNvPr id="4" name="Text Placeholder 3">
            <a:extLst>
              <a:ext uri="{FF2B5EF4-FFF2-40B4-BE49-F238E27FC236}">
                <a16:creationId xmlns:a16="http://schemas.microsoft.com/office/drawing/2014/main" id="{9D02AC88-845B-9B76-AC0D-7D719C8CBF26}"/>
              </a:ext>
            </a:extLst>
          </p:cNvPr>
          <p:cNvSpPr>
            <a:spLocks noGrp="1"/>
          </p:cNvSpPr>
          <p:nvPr>
            <p:ph type="body" sz="quarter" idx="10"/>
          </p:nvPr>
        </p:nvSpPr>
        <p:spPr>
          <a:xfrm>
            <a:off x="582614" y="1286559"/>
            <a:ext cx="7162892" cy="830997"/>
          </a:xfrm>
        </p:spPr>
        <p:txBody>
          <a:bodyPr/>
          <a:lstStyle/>
          <a:p>
            <a:pPr indent="0" algn="l">
              <a:spcBef>
                <a:spcPct val="0"/>
              </a:spcBef>
            </a:pPr>
            <a:r>
              <a:rPr lang="en-US" sz="1800" b="1">
                <a:solidFill>
                  <a:schemeClr val="accent1"/>
                </a:solidFill>
                <a:latin typeface="+mn-lt"/>
                <a:cs typeface="Segoe UI"/>
              </a:rPr>
              <a:t>Pain Point: </a:t>
            </a:r>
            <a:r>
              <a:rPr lang="en-US" sz="1800">
                <a:ln w="3175">
                  <a:noFill/>
                </a:ln>
                <a:solidFill>
                  <a:schemeClr val="accent1"/>
                </a:solidFill>
                <a:latin typeface="+mn-lt"/>
                <a:cs typeface="Segoe UI Semibold"/>
              </a:rPr>
              <a:t>Each customer has their own tenant but each customer has the ability to run analytics over all of the customer databases</a:t>
            </a:r>
          </a:p>
        </p:txBody>
      </p:sp>
      <p:sp>
        <p:nvSpPr>
          <p:cNvPr id="5" name="TextBox 4">
            <a:extLst>
              <a:ext uri="{FF2B5EF4-FFF2-40B4-BE49-F238E27FC236}">
                <a16:creationId xmlns:a16="http://schemas.microsoft.com/office/drawing/2014/main" id="{90AEA360-6C0C-A613-273D-85B89F2235BF}"/>
              </a:ext>
            </a:extLst>
          </p:cNvPr>
          <p:cNvSpPr txBox="1"/>
          <p:nvPr/>
        </p:nvSpPr>
        <p:spPr>
          <a:xfrm>
            <a:off x="582614" y="6082924"/>
            <a:ext cx="10475193" cy="584775"/>
          </a:xfrm>
          <a:prstGeom prst="rect">
            <a:avLst/>
          </a:prstGeom>
          <a:noFill/>
        </p:spPr>
        <p:txBody>
          <a:bodyPr wrap="square" lIns="0" tIns="45720" rIns="91440" bIns="45720" anchor="t">
            <a:spAutoFit/>
          </a:bodyPr>
          <a:lstStyle/>
          <a:p>
            <a:r>
              <a:rPr lang="en-US" sz="1600" b="1"/>
              <a:t>Outcome</a:t>
            </a:r>
            <a:r>
              <a:rPr lang="en-US" sz="1600"/>
              <a:t> – Create a Synapse Link for SQL connection to each of the tenant databases. </a:t>
            </a:r>
            <a:br>
              <a:rPr lang="en-US" sz="1600"/>
            </a:br>
            <a:r>
              <a:rPr lang="en-US" sz="1600"/>
              <a:t>Then bring the data into a common location (dedicated SQL Pool) and then run analytics over the aggregated data</a:t>
            </a:r>
          </a:p>
        </p:txBody>
      </p:sp>
      <p:grpSp>
        <p:nvGrpSpPr>
          <p:cNvPr id="14" name="Group 13" descr="Multi-tenancy reporting diagram" title="Multi-tenancy reporting diagram">
            <a:extLst>
              <a:ext uri="{FF2B5EF4-FFF2-40B4-BE49-F238E27FC236}">
                <a16:creationId xmlns:a16="http://schemas.microsoft.com/office/drawing/2014/main" id="{251425B6-842A-F4C4-DC6F-422A62222D72}"/>
              </a:ext>
            </a:extLst>
          </p:cNvPr>
          <p:cNvGrpSpPr/>
          <p:nvPr/>
        </p:nvGrpSpPr>
        <p:grpSpPr>
          <a:xfrm>
            <a:off x="579870" y="1993938"/>
            <a:ext cx="11079581" cy="4028987"/>
            <a:chOff x="579870" y="1993938"/>
            <a:chExt cx="11079581" cy="4028987"/>
          </a:xfrm>
        </p:grpSpPr>
        <p:sp>
          <p:nvSpPr>
            <p:cNvPr id="103" name="TextBox 102">
              <a:extLst>
                <a:ext uri="{FF2B5EF4-FFF2-40B4-BE49-F238E27FC236}">
                  <a16:creationId xmlns:a16="http://schemas.microsoft.com/office/drawing/2014/main" id="{32FA8DF8-59D7-79ED-80C1-6557DA2B1C03}"/>
                </a:ext>
              </a:extLst>
            </p:cNvPr>
            <p:cNvSpPr txBox="1"/>
            <p:nvPr/>
          </p:nvSpPr>
          <p:spPr>
            <a:xfrm>
              <a:off x="743074" y="3191236"/>
              <a:ext cx="1005792" cy="153888"/>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A Users</a:t>
              </a:r>
            </a:p>
          </p:txBody>
        </p:sp>
        <p:sp>
          <p:nvSpPr>
            <p:cNvPr id="119" name="Line 8">
              <a:extLst>
                <a:ext uri="{FF2B5EF4-FFF2-40B4-BE49-F238E27FC236}">
                  <a16:creationId xmlns:a16="http://schemas.microsoft.com/office/drawing/2014/main" id="{356EBEA6-AABA-9FE9-CB66-6D77D575DC66}"/>
                </a:ext>
              </a:extLst>
            </p:cNvPr>
            <p:cNvSpPr>
              <a:spLocks noChangeShapeType="1"/>
            </p:cNvSpPr>
            <p:nvPr/>
          </p:nvSpPr>
          <p:spPr bwMode="auto">
            <a:xfrm>
              <a:off x="6028242" y="4171593"/>
              <a:ext cx="906686"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6">
              <a:extLst>
                <a:ext uri="{FF2B5EF4-FFF2-40B4-BE49-F238E27FC236}">
                  <a16:creationId xmlns:a16="http://schemas.microsoft.com/office/drawing/2014/main" id="{D9ADFE3D-2A50-2319-5C6A-6025E5A89C03}"/>
                </a:ext>
              </a:extLst>
            </p:cNvPr>
            <p:cNvSpPr>
              <a:spLocks/>
            </p:cNvSpPr>
            <p:nvPr/>
          </p:nvSpPr>
          <p:spPr bwMode="auto">
            <a:xfrm>
              <a:off x="6879593" y="3977286"/>
              <a:ext cx="312412" cy="388613"/>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5">
              <a:extLst>
                <a:ext uri="{FF2B5EF4-FFF2-40B4-BE49-F238E27FC236}">
                  <a16:creationId xmlns:a16="http://schemas.microsoft.com/office/drawing/2014/main" id="{97AF0C3A-61AB-B09F-5C62-AB9ADB29696B}"/>
                </a:ext>
              </a:extLst>
            </p:cNvPr>
            <p:cNvSpPr>
              <a:spLocks noChangeArrowheads="1"/>
            </p:cNvSpPr>
            <p:nvPr/>
          </p:nvSpPr>
          <p:spPr bwMode="auto">
            <a:xfrm>
              <a:off x="6915331" y="4106284"/>
              <a:ext cx="138337" cy="130077"/>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Line 8">
              <a:extLst>
                <a:ext uri="{FF2B5EF4-FFF2-40B4-BE49-F238E27FC236}">
                  <a16:creationId xmlns:a16="http://schemas.microsoft.com/office/drawing/2014/main" id="{3E413AE4-FB56-F512-8960-64D6437F16FB}"/>
                </a:ext>
              </a:extLst>
            </p:cNvPr>
            <p:cNvSpPr>
              <a:spLocks noChangeShapeType="1"/>
            </p:cNvSpPr>
            <p:nvPr/>
          </p:nvSpPr>
          <p:spPr bwMode="auto">
            <a:xfrm>
              <a:off x="7192005" y="4171593"/>
              <a:ext cx="968362"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CAF3BDD5-D4E5-2215-8EAA-253AAEC3E875}"/>
                </a:ext>
              </a:extLst>
            </p:cNvPr>
            <p:cNvSpPr txBox="1"/>
            <p:nvPr/>
          </p:nvSpPr>
          <p:spPr>
            <a:xfrm>
              <a:off x="5822839" y="3384566"/>
              <a:ext cx="2281682" cy="584775"/>
            </a:xfrm>
            <a:prstGeom prst="rect">
              <a:avLst/>
            </a:prstGeom>
            <a:noFill/>
          </p:spPr>
          <p:txBody>
            <a:bodyPr wrap="square" rtlCol="0">
              <a:spAutoFit/>
            </a:bodyPr>
            <a:lstStyle/>
            <a:p>
              <a:pPr algn="ctr"/>
              <a:r>
                <a:rPr lang="en-US" sz="1600">
                  <a:solidFill>
                    <a:schemeClr val="accent2">
                      <a:lumMod val="60000"/>
                      <a:lumOff val="40000"/>
                    </a:schemeClr>
                  </a:solidFill>
                  <a:latin typeface="Segoe UI" panose="020B0502040204020203" pitchFamily="34" charset="0"/>
                  <a:cs typeface="Segoe UI" panose="020B0502040204020203" pitchFamily="34" charset="0"/>
                </a:rPr>
                <a:t>Azure Synapse Link </a:t>
              </a:r>
              <a:br>
                <a:rPr lang="en-US" sz="1600">
                  <a:solidFill>
                    <a:schemeClr val="accent2">
                      <a:lumMod val="60000"/>
                      <a:lumOff val="40000"/>
                    </a:schemeClr>
                  </a:solidFill>
                  <a:latin typeface="Segoe UI" panose="020B0502040204020203" pitchFamily="34" charset="0"/>
                  <a:cs typeface="Segoe UI" panose="020B0502040204020203" pitchFamily="34" charset="0"/>
                </a:rPr>
              </a:br>
              <a:r>
                <a:rPr lang="en-US" sz="1600">
                  <a:solidFill>
                    <a:schemeClr val="accent2">
                      <a:lumMod val="60000"/>
                      <a:lumOff val="40000"/>
                    </a:schemeClr>
                  </a:solidFill>
                  <a:latin typeface="Segoe UI" panose="020B0502040204020203" pitchFamily="34" charset="0"/>
                  <a:cs typeface="Segoe UI" panose="020B0502040204020203" pitchFamily="34" charset="0"/>
                </a:rPr>
                <a:t>for SQL</a:t>
              </a:r>
            </a:p>
          </p:txBody>
        </p:sp>
        <p:pic>
          <p:nvPicPr>
            <p:cNvPr id="151" name="Graphic 150">
              <a:extLst>
                <a:ext uri="{FF2B5EF4-FFF2-40B4-BE49-F238E27FC236}">
                  <a16:creationId xmlns:a16="http://schemas.microsoft.com/office/drawing/2014/main" id="{F2A18929-DA38-D2BE-79FE-F42576661B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54" y="2761796"/>
              <a:ext cx="359340" cy="413134"/>
            </a:xfrm>
            <a:prstGeom prst="rect">
              <a:avLst/>
            </a:prstGeom>
          </p:spPr>
        </p:pic>
        <p:sp>
          <p:nvSpPr>
            <p:cNvPr id="153" name="Rectangle 152">
              <a:extLst>
                <a:ext uri="{FF2B5EF4-FFF2-40B4-BE49-F238E27FC236}">
                  <a16:creationId xmlns:a16="http://schemas.microsoft.com/office/drawing/2014/main" id="{C7B70567-648F-AD8F-D5A0-67C2D2757738}"/>
                </a:ext>
              </a:extLst>
            </p:cNvPr>
            <p:cNvSpPr/>
            <p:nvPr/>
          </p:nvSpPr>
          <p:spPr bwMode="auto">
            <a:xfrm>
              <a:off x="8086936" y="2301971"/>
              <a:ext cx="1617639" cy="372095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4" name="TextBox 153">
              <a:extLst>
                <a:ext uri="{FF2B5EF4-FFF2-40B4-BE49-F238E27FC236}">
                  <a16:creationId xmlns:a16="http://schemas.microsoft.com/office/drawing/2014/main" id="{C94C47A4-D516-5750-2572-151D705A1F63}"/>
                </a:ext>
              </a:extLst>
            </p:cNvPr>
            <p:cNvSpPr txBox="1"/>
            <p:nvPr/>
          </p:nvSpPr>
          <p:spPr>
            <a:xfrm>
              <a:off x="8205870" y="5023048"/>
              <a:ext cx="13656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Synapse Dedicated SQL Pool</a:t>
              </a:r>
            </a:p>
          </p:txBody>
        </p:sp>
        <p:sp>
          <p:nvSpPr>
            <p:cNvPr id="155" name="Rectangle 154">
              <a:extLst>
                <a:ext uri="{FF2B5EF4-FFF2-40B4-BE49-F238E27FC236}">
                  <a16:creationId xmlns:a16="http://schemas.microsoft.com/office/drawing/2014/main" id="{74E1647B-F87A-91F9-71E3-B8E691BB8024}"/>
                </a:ext>
              </a:extLst>
            </p:cNvPr>
            <p:cNvSpPr/>
            <p:nvPr/>
          </p:nvSpPr>
          <p:spPr>
            <a:xfrm>
              <a:off x="8137830" y="3230567"/>
              <a:ext cx="1882256" cy="555280"/>
            </a:xfrm>
            <a:prstGeom prst="rect">
              <a:avLst/>
            </a:prstGeom>
          </p:spPr>
          <p:txBody>
            <a:bodyPr wrap="square">
              <a:spAutoFit/>
            </a:bodyPr>
            <a:lstStyle/>
            <a:p>
              <a:pPr defTabSz="710013">
                <a:lnSpc>
                  <a:spcPct val="94000"/>
                </a:lnSpc>
                <a:spcBef>
                  <a:spcPct val="0"/>
                </a:spcBef>
                <a:defRPr/>
              </a:pPr>
              <a:r>
                <a:rPr lang="en-US" sz="1600" kern="0">
                  <a:solidFill>
                    <a:srgbClr val="49D9F4"/>
                  </a:solidFill>
                  <a:latin typeface="+mj-lt"/>
                  <a:cs typeface="Segoe UI" panose="020B0502040204020203" pitchFamily="34" charset="0"/>
                </a:rPr>
                <a:t>Azure Synapse Analytics</a:t>
              </a:r>
            </a:p>
          </p:txBody>
        </p:sp>
        <p:pic>
          <p:nvPicPr>
            <p:cNvPr id="156" name="Picture 14" descr="Comparing Databricks to Apache Spark - Databricks">
              <a:extLst>
                <a:ext uri="{FF2B5EF4-FFF2-40B4-BE49-F238E27FC236}">
                  <a16:creationId xmlns:a16="http://schemas.microsoft.com/office/drawing/2014/main" id="{7F1449D3-6A9A-1A8F-DFC1-987BB2F59E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6512" y="2824264"/>
              <a:ext cx="599828" cy="311912"/>
            </a:xfrm>
            <a:prstGeom prst="rect">
              <a:avLst/>
            </a:prstGeom>
            <a:noFill/>
            <a:extLst>
              <a:ext uri="{909E8E84-426E-40DD-AFC4-6F175D3DCCD1}">
                <a14:hiddenFill xmlns:a14="http://schemas.microsoft.com/office/drawing/2010/main">
                  <a:solidFill>
                    <a:srgbClr val="FFFFFF"/>
                  </a:solidFill>
                </a14:hiddenFill>
              </a:ext>
            </a:extLst>
          </p:spPr>
        </p:pic>
        <p:sp>
          <p:nvSpPr>
            <p:cNvPr id="183" name="Freeform: Shape 182">
              <a:extLst>
                <a:ext uri="{FF2B5EF4-FFF2-40B4-BE49-F238E27FC236}">
                  <a16:creationId xmlns:a16="http://schemas.microsoft.com/office/drawing/2014/main" id="{E79CEA4C-58CD-3188-24CF-9AFC98F815B3}"/>
                </a:ext>
              </a:extLst>
            </p:cNvPr>
            <p:cNvSpPr/>
            <p:nvPr/>
          </p:nvSpPr>
          <p:spPr>
            <a:xfrm>
              <a:off x="8449879" y="4104431"/>
              <a:ext cx="822864" cy="745374"/>
            </a:xfrm>
            <a:custGeom>
              <a:avLst/>
              <a:gdLst>
                <a:gd name="connsiteX0" fmla="*/ 1007722 w 2015443"/>
                <a:gd name="connsiteY0" fmla="*/ 0 h 1825648"/>
                <a:gd name="connsiteX1" fmla="*/ 0 w 2015443"/>
                <a:gd name="connsiteY1" fmla="*/ 584449 h 1825648"/>
                <a:gd name="connsiteX2" fmla="*/ 0 w 2015443"/>
                <a:gd name="connsiteY2" fmla="*/ 729054 h 1825648"/>
                <a:gd name="connsiteX3" fmla="*/ 185276 w 2015443"/>
                <a:gd name="connsiteY3" fmla="*/ 729054 h 1825648"/>
                <a:gd name="connsiteX4" fmla="*/ 185276 w 2015443"/>
                <a:gd name="connsiteY4" fmla="*/ 1825649 h 1825648"/>
                <a:gd name="connsiteX5" fmla="*/ 367540 w 2015443"/>
                <a:gd name="connsiteY5" fmla="*/ 1825649 h 1825648"/>
                <a:gd name="connsiteX6" fmla="*/ 367540 w 2015443"/>
                <a:gd name="connsiteY6" fmla="*/ 729054 h 1825648"/>
                <a:gd name="connsiteX7" fmla="*/ 1647904 w 2015443"/>
                <a:gd name="connsiteY7" fmla="*/ 729054 h 1825648"/>
                <a:gd name="connsiteX8" fmla="*/ 1647904 w 2015443"/>
                <a:gd name="connsiteY8" fmla="*/ 1825649 h 1825648"/>
                <a:gd name="connsiteX9" fmla="*/ 1830168 w 2015443"/>
                <a:gd name="connsiteY9" fmla="*/ 1825649 h 1825648"/>
                <a:gd name="connsiteX10" fmla="*/ 1830168 w 2015443"/>
                <a:gd name="connsiteY10" fmla="*/ 729054 h 1825648"/>
                <a:gd name="connsiteX11" fmla="*/ 2015444 w 2015443"/>
                <a:gd name="connsiteY11" fmla="*/ 729054 h 1825648"/>
                <a:gd name="connsiteX12" fmla="*/ 2015444 w 2015443"/>
                <a:gd name="connsiteY12" fmla="*/ 584449 h 1825648"/>
                <a:gd name="connsiteX13" fmla="*/ 1007722 w 2015443"/>
                <a:gd name="connsiteY13" fmla="*/ 0 h 182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5443" h="1825648">
                  <a:moveTo>
                    <a:pt x="1007722" y="0"/>
                  </a:moveTo>
                  <a:lnTo>
                    <a:pt x="0" y="584449"/>
                  </a:lnTo>
                  <a:lnTo>
                    <a:pt x="0" y="729054"/>
                  </a:lnTo>
                  <a:lnTo>
                    <a:pt x="185276" y="729054"/>
                  </a:lnTo>
                  <a:lnTo>
                    <a:pt x="185276" y="1825649"/>
                  </a:lnTo>
                  <a:lnTo>
                    <a:pt x="367540" y="1825649"/>
                  </a:lnTo>
                  <a:lnTo>
                    <a:pt x="367540" y="729054"/>
                  </a:lnTo>
                  <a:lnTo>
                    <a:pt x="1647904" y="729054"/>
                  </a:lnTo>
                  <a:lnTo>
                    <a:pt x="1647904" y="1825649"/>
                  </a:lnTo>
                  <a:lnTo>
                    <a:pt x="1830168" y="1825649"/>
                  </a:lnTo>
                  <a:lnTo>
                    <a:pt x="1830168" y="729054"/>
                  </a:lnTo>
                  <a:lnTo>
                    <a:pt x="2015444" y="729054"/>
                  </a:lnTo>
                  <a:lnTo>
                    <a:pt x="2015444" y="584449"/>
                  </a:lnTo>
                  <a:lnTo>
                    <a:pt x="1007722" y="0"/>
                  </a:ln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016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5" name="Freeform: Shape 184">
              <a:extLst>
                <a:ext uri="{FF2B5EF4-FFF2-40B4-BE49-F238E27FC236}">
                  <a16:creationId xmlns:a16="http://schemas.microsoft.com/office/drawing/2014/main" id="{4D0E3D1E-F915-9FBB-6257-90CD4A80D521}"/>
                </a:ext>
              </a:extLst>
            </p:cNvPr>
            <p:cNvSpPr/>
            <p:nvPr/>
          </p:nvSpPr>
          <p:spPr>
            <a:xfrm>
              <a:off x="8667743" y="4481827"/>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6" name="Freeform: Shape 185">
              <a:extLst>
                <a:ext uri="{FF2B5EF4-FFF2-40B4-BE49-F238E27FC236}">
                  <a16:creationId xmlns:a16="http://schemas.microsoft.com/office/drawing/2014/main" id="{ABB35F11-E834-B52B-8F79-C35DBD92F763}"/>
                </a:ext>
              </a:extLst>
            </p:cNvPr>
            <p:cNvSpPr/>
            <p:nvPr/>
          </p:nvSpPr>
          <p:spPr>
            <a:xfrm>
              <a:off x="8622180" y="4620722"/>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7" name="Freeform: Shape 186">
              <a:extLst>
                <a:ext uri="{FF2B5EF4-FFF2-40B4-BE49-F238E27FC236}">
                  <a16:creationId xmlns:a16="http://schemas.microsoft.com/office/drawing/2014/main" id="{9225C1D6-6D53-97A6-365A-FE1E04CDA755}"/>
                </a:ext>
              </a:extLst>
            </p:cNvPr>
            <p:cNvSpPr/>
            <p:nvPr/>
          </p:nvSpPr>
          <p:spPr>
            <a:xfrm>
              <a:off x="8754903" y="4620722"/>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8" name="Freeform: Shape 187">
              <a:extLst>
                <a:ext uri="{FF2B5EF4-FFF2-40B4-BE49-F238E27FC236}">
                  <a16:creationId xmlns:a16="http://schemas.microsoft.com/office/drawing/2014/main" id="{3C134D58-7114-91EC-E957-00366020D698}"/>
                </a:ext>
              </a:extLst>
            </p:cNvPr>
            <p:cNvSpPr/>
            <p:nvPr/>
          </p:nvSpPr>
          <p:spPr>
            <a:xfrm>
              <a:off x="8622180" y="4755948"/>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Shape 188">
              <a:extLst>
                <a:ext uri="{FF2B5EF4-FFF2-40B4-BE49-F238E27FC236}">
                  <a16:creationId xmlns:a16="http://schemas.microsoft.com/office/drawing/2014/main" id="{C58E8120-0D60-A797-1DAA-FE5DAC145C57}"/>
                </a:ext>
              </a:extLst>
            </p:cNvPr>
            <p:cNvSpPr/>
            <p:nvPr/>
          </p:nvSpPr>
          <p:spPr>
            <a:xfrm>
              <a:off x="8754903" y="4759191"/>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0" name="Freeform: Shape 189">
              <a:extLst>
                <a:ext uri="{FF2B5EF4-FFF2-40B4-BE49-F238E27FC236}">
                  <a16:creationId xmlns:a16="http://schemas.microsoft.com/office/drawing/2014/main" id="{9E080E44-8708-9E85-7A19-2824136840FE}"/>
                </a:ext>
              </a:extLst>
            </p:cNvPr>
            <p:cNvSpPr/>
            <p:nvPr/>
          </p:nvSpPr>
          <p:spPr>
            <a:xfrm>
              <a:off x="8888689" y="4755947"/>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91" name="Graphic 190">
              <a:extLst>
                <a:ext uri="{FF2B5EF4-FFF2-40B4-BE49-F238E27FC236}">
                  <a16:creationId xmlns:a16="http://schemas.microsoft.com/office/drawing/2014/main" id="{A961B9A0-0A0C-B921-4667-F23E39A03E1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54819" y="4540470"/>
              <a:ext cx="430953" cy="430953"/>
            </a:xfrm>
            <a:prstGeom prst="rect">
              <a:avLst/>
            </a:prstGeom>
          </p:spPr>
        </p:pic>
        <p:cxnSp>
          <p:nvCxnSpPr>
            <p:cNvPr id="199" name="Straight Arrow Connector 198">
              <a:extLst>
                <a:ext uri="{FF2B5EF4-FFF2-40B4-BE49-F238E27FC236}">
                  <a16:creationId xmlns:a16="http://schemas.microsoft.com/office/drawing/2014/main" id="{631025DC-2E4C-C0C8-D461-AA3A94ED5F2A}"/>
                </a:ext>
              </a:extLst>
            </p:cNvPr>
            <p:cNvCxnSpPr>
              <a:cxnSpLocks/>
            </p:cNvCxnSpPr>
            <p:nvPr/>
          </p:nvCxnSpPr>
          <p:spPr>
            <a:xfrm>
              <a:off x="2080837" y="2856147"/>
              <a:ext cx="544785" cy="59773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65306DEC-6DD9-FD93-F537-8880EED34C6C}"/>
                </a:ext>
              </a:extLst>
            </p:cNvPr>
            <p:cNvCxnSpPr>
              <a:cxnSpLocks/>
            </p:cNvCxnSpPr>
            <p:nvPr/>
          </p:nvCxnSpPr>
          <p:spPr>
            <a:xfrm flipV="1">
              <a:off x="10979711" y="4311235"/>
              <a:ext cx="0" cy="602294"/>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8121EC6B-AE32-F5DF-5807-5D068A63A1F3}"/>
                </a:ext>
              </a:extLst>
            </p:cNvPr>
            <p:cNvSpPr txBox="1"/>
            <p:nvPr/>
          </p:nvSpPr>
          <p:spPr>
            <a:xfrm>
              <a:off x="10524296" y="5714498"/>
              <a:ext cx="1006421" cy="163699"/>
            </a:xfrm>
            <a:prstGeom prst="rect">
              <a:avLst/>
            </a:prstGeom>
            <a:noFill/>
          </p:spPr>
          <p:txBody>
            <a:bodyPr wrap="square" lIns="0" tIns="0" rIns="0" bIns="0" rtlCol="0">
              <a:spAutoFit/>
            </a:bodyPr>
            <a:lstStyle/>
            <a:p>
              <a:pPr algn="ctr" defTabSz="710013">
                <a:lnSpc>
                  <a:spcPts val="1399"/>
                </a:lnSpc>
                <a:spcBef>
                  <a:spcPct val="0"/>
                </a:spcBef>
                <a:defRPr/>
              </a:pPr>
              <a:r>
                <a:rPr lang="en-US" sz="1000" kern="0">
                  <a:latin typeface="Segoe UI" panose="020B0502040204020203" pitchFamily="34" charset="0"/>
                  <a:cs typeface="Segoe UI" panose="020B0502040204020203" pitchFamily="34" charset="0"/>
                </a:rPr>
                <a:t>Tenants/Viewers</a:t>
              </a:r>
            </a:p>
          </p:txBody>
        </p:sp>
        <p:pic>
          <p:nvPicPr>
            <p:cNvPr id="3" name="Graphic 2" descr="User with solid fill">
              <a:extLst>
                <a:ext uri="{FF2B5EF4-FFF2-40B4-BE49-F238E27FC236}">
                  <a16:creationId xmlns:a16="http://schemas.microsoft.com/office/drawing/2014/main" id="{7E0BA027-AFD9-9E48-A796-CFEF43E09B3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947" y="2480222"/>
              <a:ext cx="355034" cy="355034"/>
            </a:xfrm>
            <a:prstGeom prst="rect">
              <a:avLst/>
            </a:prstGeom>
          </p:spPr>
        </p:pic>
        <p:pic>
          <p:nvPicPr>
            <p:cNvPr id="6" name="Graphic 5" descr="User with solid fill">
              <a:extLst>
                <a:ext uri="{FF2B5EF4-FFF2-40B4-BE49-F238E27FC236}">
                  <a16:creationId xmlns:a16="http://schemas.microsoft.com/office/drawing/2014/main" id="{786E783C-8B7F-1CBD-6797-FEF16230BA4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453" y="2791052"/>
              <a:ext cx="355034" cy="355034"/>
            </a:xfrm>
            <a:prstGeom prst="rect">
              <a:avLst/>
            </a:prstGeom>
          </p:spPr>
        </p:pic>
        <p:pic>
          <p:nvPicPr>
            <p:cNvPr id="7" name="Graphic 6" descr="User with solid fill">
              <a:extLst>
                <a:ext uri="{FF2B5EF4-FFF2-40B4-BE49-F238E27FC236}">
                  <a16:creationId xmlns:a16="http://schemas.microsoft.com/office/drawing/2014/main" id="{0C7C80D2-7969-145D-DDEB-ECDD2F70A27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8959" y="2477380"/>
              <a:ext cx="355034" cy="355034"/>
            </a:xfrm>
            <a:prstGeom prst="rect">
              <a:avLst/>
            </a:prstGeom>
          </p:spPr>
        </p:pic>
        <p:pic>
          <p:nvPicPr>
            <p:cNvPr id="8" name="Graphic 7" descr="User with solid fill">
              <a:extLst>
                <a:ext uri="{FF2B5EF4-FFF2-40B4-BE49-F238E27FC236}">
                  <a16:creationId xmlns:a16="http://schemas.microsoft.com/office/drawing/2014/main" id="{2AEF1DDB-6929-8EF8-A4B8-F0A4D526B35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246" y="3704597"/>
              <a:ext cx="355034" cy="355034"/>
            </a:xfrm>
            <a:prstGeom prst="rect">
              <a:avLst/>
            </a:prstGeom>
          </p:spPr>
        </p:pic>
        <p:pic>
          <p:nvPicPr>
            <p:cNvPr id="9" name="Graphic 8" descr="User with solid fill">
              <a:extLst>
                <a:ext uri="{FF2B5EF4-FFF2-40B4-BE49-F238E27FC236}">
                  <a16:creationId xmlns:a16="http://schemas.microsoft.com/office/drawing/2014/main" id="{E8C9C849-65AA-EFD9-D38C-0DEFB7891C6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6561" y="3946408"/>
              <a:ext cx="355034" cy="355034"/>
            </a:xfrm>
            <a:prstGeom prst="rect">
              <a:avLst/>
            </a:prstGeom>
          </p:spPr>
        </p:pic>
        <p:pic>
          <p:nvPicPr>
            <p:cNvPr id="10" name="Graphic 9" descr="User with solid fill">
              <a:extLst>
                <a:ext uri="{FF2B5EF4-FFF2-40B4-BE49-F238E27FC236}">
                  <a16:creationId xmlns:a16="http://schemas.microsoft.com/office/drawing/2014/main" id="{E7EB0522-CC6E-1432-B410-BB428C53F4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7825" y="3701755"/>
              <a:ext cx="355034" cy="355034"/>
            </a:xfrm>
            <a:prstGeom prst="rect">
              <a:avLst/>
            </a:prstGeom>
          </p:spPr>
        </p:pic>
        <p:pic>
          <p:nvPicPr>
            <p:cNvPr id="11" name="Graphic 10" descr="User with solid fill">
              <a:extLst>
                <a:ext uri="{FF2B5EF4-FFF2-40B4-BE49-F238E27FC236}">
                  <a16:creationId xmlns:a16="http://schemas.microsoft.com/office/drawing/2014/main" id="{F91FA38F-C04C-D902-7A66-B005E199F9E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246" y="4154366"/>
              <a:ext cx="355034" cy="355034"/>
            </a:xfrm>
            <a:prstGeom prst="rect">
              <a:avLst/>
            </a:prstGeom>
          </p:spPr>
        </p:pic>
        <p:pic>
          <p:nvPicPr>
            <p:cNvPr id="12" name="Graphic 11" descr="User with solid fill">
              <a:extLst>
                <a:ext uri="{FF2B5EF4-FFF2-40B4-BE49-F238E27FC236}">
                  <a16:creationId xmlns:a16="http://schemas.microsoft.com/office/drawing/2014/main" id="{BC139718-C564-1D09-5B07-26F480B2054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7825" y="4168354"/>
              <a:ext cx="355034" cy="355034"/>
            </a:xfrm>
            <a:prstGeom prst="rect">
              <a:avLst/>
            </a:prstGeom>
          </p:spPr>
        </p:pic>
        <p:pic>
          <p:nvPicPr>
            <p:cNvPr id="18" name="Graphic 17" descr="User with solid fill">
              <a:extLst>
                <a:ext uri="{FF2B5EF4-FFF2-40B4-BE49-F238E27FC236}">
                  <a16:creationId xmlns:a16="http://schemas.microsoft.com/office/drawing/2014/main" id="{99BA65A5-1561-36A0-C1CC-A3A84A521EF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9048" y="4908869"/>
              <a:ext cx="355034" cy="355034"/>
            </a:xfrm>
            <a:prstGeom prst="rect">
              <a:avLst/>
            </a:prstGeom>
          </p:spPr>
        </p:pic>
        <p:pic>
          <p:nvPicPr>
            <p:cNvPr id="20" name="Graphic 19" descr="User with solid fill">
              <a:extLst>
                <a:ext uri="{FF2B5EF4-FFF2-40B4-BE49-F238E27FC236}">
                  <a16:creationId xmlns:a16="http://schemas.microsoft.com/office/drawing/2014/main" id="{EDCE0D86-E7BB-E84E-2EA1-320266C1F2A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0060" y="4908869"/>
              <a:ext cx="355034" cy="355034"/>
            </a:xfrm>
            <a:prstGeom prst="rect">
              <a:avLst/>
            </a:prstGeom>
          </p:spPr>
        </p:pic>
        <p:pic>
          <p:nvPicPr>
            <p:cNvPr id="21" name="Graphic 20" descr="User with solid fill">
              <a:extLst>
                <a:ext uri="{FF2B5EF4-FFF2-40B4-BE49-F238E27FC236}">
                  <a16:creationId xmlns:a16="http://schemas.microsoft.com/office/drawing/2014/main" id="{3F38C733-9A17-312F-9D6F-AC7E84B02B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012" y="5261061"/>
              <a:ext cx="355034" cy="355034"/>
            </a:xfrm>
            <a:prstGeom prst="rect">
              <a:avLst/>
            </a:prstGeom>
          </p:spPr>
        </p:pic>
        <p:pic>
          <p:nvPicPr>
            <p:cNvPr id="22" name="Graphic 21" descr="User with solid fill">
              <a:extLst>
                <a:ext uri="{FF2B5EF4-FFF2-40B4-BE49-F238E27FC236}">
                  <a16:creationId xmlns:a16="http://schemas.microsoft.com/office/drawing/2014/main" id="{8DA49762-5A9D-B894-E2B9-52771962007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0060" y="5266745"/>
              <a:ext cx="355034" cy="355034"/>
            </a:xfrm>
            <a:prstGeom prst="rect">
              <a:avLst/>
            </a:prstGeom>
          </p:spPr>
        </p:pic>
        <p:sp>
          <p:nvSpPr>
            <p:cNvPr id="23" name="TextBox 22">
              <a:extLst>
                <a:ext uri="{FF2B5EF4-FFF2-40B4-BE49-F238E27FC236}">
                  <a16:creationId xmlns:a16="http://schemas.microsoft.com/office/drawing/2014/main" id="{4ABF5595-32BD-1536-9A0D-57F2BCA7BEEC}"/>
                </a:ext>
              </a:extLst>
            </p:cNvPr>
            <p:cNvSpPr txBox="1"/>
            <p:nvPr/>
          </p:nvSpPr>
          <p:spPr>
            <a:xfrm>
              <a:off x="726884" y="5693257"/>
              <a:ext cx="1005792" cy="153888"/>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C Users</a:t>
              </a:r>
            </a:p>
          </p:txBody>
        </p:sp>
        <p:sp>
          <p:nvSpPr>
            <p:cNvPr id="24" name="TextBox 23">
              <a:extLst>
                <a:ext uri="{FF2B5EF4-FFF2-40B4-BE49-F238E27FC236}">
                  <a16:creationId xmlns:a16="http://schemas.microsoft.com/office/drawing/2014/main" id="{0A84495E-60F5-16C1-BAC9-466169CD7E78}"/>
                </a:ext>
              </a:extLst>
            </p:cNvPr>
            <p:cNvSpPr txBox="1"/>
            <p:nvPr/>
          </p:nvSpPr>
          <p:spPr>
            <a:xfrm>
              <a:off x="748156" y="4529072"/>
              <a:ext cx="1005792" cy="153888"/>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B Users</a:t>
              </a:r>
            </a:p>
          </p:txBody>
        </p:sp>
        <p:sp>
          <p:nvSpPr>
            <p:cNvPr id="25" name="Rectangle 24">
              <a:extLst>
                <a:ext uri="{FF2B5EF4-FFF2-40B4-BE49-F238E27FC236}">
                  <a16:creationId xmlns:a16="http://schemas.microsoft.com/office/drawing/2014/main" id="{6B234086-56C2-0054-AD93-FBB6A6FEED05}"/>
                </a:ext>
              </a:extLst>
            </p:cNvPr>
            <p:cNvSpPr/>
            <p:nvPr/>
          </p:nvSpPr>
          <p:spPr bwMode="auto">
            <a:xfrm>
              <a:off x="585287" y="2384451"/>
              <a:ext cx="1321367"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BE15A43-3284-4B65-4629-2410D32EA549}"/>
                </a:ext>
              </a:extLst>
            </p:cNvPr>
            <p:cNvSpPr/>
            <p:nvPr/>
          </p:nvSpPr>
          <p:spPr bwMode="auto">
            <a:xfrm>
              <a:off x="590369" y="3601783"/>
              <a:ext cx="1321367"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51DB07-E92B-8DF5-32D4-932088D7ED7C}"/>
                </a:ext>
              </a:extLst>
            </p:cNvPr>
            <p:cNvSpPr/>
            <p:nvPr/>
          </p:nvSpPr>
          <p:spPr bwMode="auto">
            <a:xfrm>
              <a:off x="579870" y="4843052"/>
              <a:ext cx="1321367"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F4D8BF74-A71D-40FB-59E4-0761E97B7D10}"/>
                </a:ext>
              </a:extLst>
            </p:cNvPr>
            <p:cNvCxnSpPr>
              <a:cxnSpLocks/>
            </p:cNvCxnSpPr>
            <p:nvPr/>
          </p:nvCxnSpPr>
          <p:spPr>
            <a:xfrm flipV="1">
              <a:off x="2065739" y="4174805"/>
              <a:ext cx="572723" cy="105"/>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D9B0B64-79C5-0515-169A-329254ADDCAF}"/>
                </a:ext>
              </a:extLst>
            </p:cNvPr>
            <p:cNvCxnSpPr>
              <a:cxnSpLocks/>
            </p:cNvCxnSpPr>
            <p:nvPr/>
          </p:nvCxnSpPr>
          <p:spPr>
            <a:xfrm flipV="1">
              <a:off x="2099079" y="5024365"/>
              <a:ext cx="610297" cy="495184"/>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Picture 2" descr="Azure App Service - Visual Studio Marketplace">
              <a:extLst>
                <a:ext uri="{FF2B5EF4-FFF2-40B4-BE49-F238E27FC236}">
                  <a16:creationId xmlns:a16="http://schemas.microsoft.com/office/drawing/2014/main" id="{7D6FEED7-765E-CB30-90CB-BE017EFF14B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44051" y="3722296"/>
              <a:ext cx="553998" cy="553998"/>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180DB156-64F2-54C8-D96A-1AC1AD91A4FC}"/>
                </a:ext>
              </a:extLst>
            </p:cNvPr>
            <p:cNvSpPr/>
            <p:nvPr/>
          </p:nvSpPr>
          <p:spPr bwMode="auto">
            <a:xfrm>
              <a:off x="3189519" y="3999295"/>
              <a:ext cx="292395" cy="2923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85">
              <a:extLst>
                <a:ext uri="{FF2B5EF4-FFF2-40B4-BE49-F238E27FC236}">
                  <a16:creationId xmlns:a16="http://schemas.microsoft.com/office/drawing/2014/main" id="{C8466D58-F6A3-9C66-CD88-6932591B6CF3}"/>
                </a:ext>
              </a:extLst>
            </p:cNvPr>
            <p:cNvSpPr>
              <a:spLocks noEditPoints="1"/>
            </p:cNvSpPr>
            <p:nvPr/>
          </p:nvSpPr>
          <p:spPr bwMode="auto">
            <a:xfrm>
              <a:off x="3251738" y="4087717"/>
              <a:ext cx="167956" cy="149293"/>
            </a:xfrm>
            <a:custGeom>
              <a:avLst/>
              <a:gdLst>
                <a:gd name="T0" fmla="*/ 175 w 196"/>
                <a:gd name="T1" fmla="*/ 91 h 174"/>
                <a:gd name="T2" fmla="*/ 196 w 196"/>
                <a:gd name="T3" fmla="*/ 25 h 174"/>
                <a:gd name="T4" fmla="*/ 35 w 196"/>
                <a:gd name="T5" fmla="*/ 25 h 174"/>
                <a:gd name="T6" fmla="*/ 31 w 196"/>
                <a:gd name="T7" fmla="*/ 14 h 174"/>
                <a:gd name="T8" fmla="*/ 11 w 196"/>
                <a:gd name="T9" fmla="*/ 0 h 174"/>
                <a:gd name="T10" fmla="*/ 0 w 196"/>
                <a:gd name="T11" fmla="*/ 0 h 174"/>
                <a:gd name="T12" fmla="*/ 0 w 196"/>
                <a:gd name="T13" fmla="*/ 12 h 174"/>
                <a:gd name="T14" fmla="*/ 11 w 196"/>
                <a:gd name="T15" fmla="*/ 12 h 174"/>
                <a:gd name="T16" fmla="*/ 20 w 196"/>
                <a:gd name="T17" fmla="*/ 18 h 174"/>
                <a:gd name="T18" fmla="*/ 54 w 196"/>
                <a:gd name="T19" fmla="*/ 122 h 174"/>
                <a:gd name="T20" fmla="*/ 62 w 196"/>
                <a:gd name="T21" fmla="*/ 136 h 174"/>
                <a:gd name="T22" fmla="*/ 47 w 196"/>
                <a:gd name="T23" fmla="*/ 155 h 174"/>
                <a:gd name="T24" fmla="*/ 66 w 196"/>
                <a:gd name="T25" fmla="*/ 174 h 174"/>
                <a:gd name="T26" fmla="*/ 86 w 196"/>
                <a:gd name="T27" fmla="*/ 155 h 174"/>
                <a:gd name="T28" fmla="*/ 84 w 196"/>
                <a:gd name="T29" fmla="*/ 147 h 174"/>
                <a:gd name="T30" fmla="*/ 89 w 196"/>
                <a:gd name="T31" fmla="*/ 148 h 174"/>
                <a:gd name="T32" fmla="*/ 135 w 196"/>
                <a:gd name="T33" fmla="*/ 148 h 174"/>
                <a:gd name="T34" fmla="*/ 134 w 196"/>
                <a:gd name="T35" fmla="*/ 155 h 174"/>
                <a:gd name="T36" fmla="*/ 153 w 196"/>
                <a:gd name="T37" fmla="*/ 174 h 174"/>
                <a:gd name="T38" fmla="*/ 173 w 196"/>
                <a:gd name="T39" fmla="*/ 155 h 174"/>
                <a:gd name="T40" fmla="*/ 153 w 196"/>
                <a:gd name="T41" fmla="*/ 135 h 174"/>
                <a:gd name="T42" fmla="*/ 153 w 196"/>
                <a:gd name="T43" fmla="*/ 135 h 174"/>
                <a:gd name="T44" fmla="*/ 153 w 196"/>
                <a:gd name="T45" fmla="*/ 135 h 174"/>
                <a:gd name="T46" fmla="*/ 89 w 196"/>
                <a:gd name="T47" fmla="*/ 135 h 174"/>
                <a:gd name="T48" fmla="*/ 66 w 196"/>
                <a:gd name="T49" fmla="*/ 119 h 174"/>
                <a:gd name="T50" fmla="*/ 63 w 196"/>
                <a:gd name="T51" fmla="*/ 108 h 174"/>
                <a:gd name="T52" fmla="*/ 151 w 196"/>
                <a:gd name="T53" fmla="*/ 108 h 174"/>
                <a:gd name="T54" fmla="*/ 175 w 196"/>
                <a:gd name="T55" fmla="*/ 91 h 174"/>
                <a:gd name="T56" fmla="*/ 160 w 196"/>
                <a:gd name="T57" fmla="*/ 155 h 174"/>
                <a:gd name="T58" fmla="*/ 153 w 196"/>
                <a:gd name="T59" fmla="*/ 162 h 174"/>
                <a:gd name="T60" fmla="*/ 146 w 196"/>
                <a:gd name="T61" fmla="*/ 155 h 174"/>
                <a:gd name="T62" fmla="*/ 153 w 196"/>
                <a:gd name="T63" fmla="*/ 148 h 174"/>
                <a:gd name="T64" fmla="*/ 160 w 196"/>
                <a:gd name="T65" fmla="*/ 155 h 174"/>
                <a:gd name="T66" fmla="*/ 66 w 196"/>
                <a:gd name="T67" fmla="*/ 162 h 174"/>
                <a:gd name="T68" fmla="*/ 60 w 196"/>
                <a:gd name="T69" fmla="*/ 155 h 174"/>
                <a:gd name="T70" fmla="*/ 66 w 196"/>
                <a:gd name="T71" fmla="*/ 148 h 174"/>
                <a:gd name="T72" fmla="*/ 73 w 196"/>
                <a:gd name="T73" fmla="*/ 155 h 174"/>
                <a:gd name="T74" fmla="*/ 66 w 196"/>
                <a:gd name="T75"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 h="174">
                  <a:moveTo>
                    <a:pt x="175" y="91"/>
                  </a:moveTo>
                  <a:cubicBezTo>
                    <a:pt x="196" y="25"/>
                    <a:pt x="196" y="25"/>
                    <a:pt x="196" y="25"/>
                  </a:cubicBezTo>
                  <a:cubicBezTo>
                    <a:pt x="35" y="25"/>
                    <a:pt x="35" y="25"/>
                    <a:pt x="35" y="25"/>
                  </a:cubicBezTo>
                  <a:cubicBezTo>
                    <a:pt x="31" y="14"/>
                    <a:pt x="31" y="14"/>
                    <a:pt x="31" y="14"/>
                  </a:cubicBezTo>
                  <a:cubicBezTo>
                    <a:pt x="29" y="6"/>
                    <a:pt x="21" y="0"/>
                    <a:pt x="11" y="0"/>
                  </a:cubicBezTo>
                  <a:cubicBezTo>
                    <a:pt x="0" y="0"/>
                    <a:pt x="0" y="0"/>
                    <a:pt x="0" y="0"/>
                  </a:cubicBezTo>
                  <a:cubicBezTo>
                    <a:pt x="0" y="12"/>
                    <a:pt x="0" y="12"/>
                    <a:pt x="0" y="12"/>
                  </a:cubicBezTo>
                  <a:cubicBezTo>
                    <a:pt x="11" y="12"/>
                    <a:pt x="11" y="12"/>
                    <a:pt x="11" y="12"/>
                  </a:cubicBezTo>
                  <a:cubicBezTo>
                    <a:pt x="15" y="12"/>
                    <a:pt x="19" y="15"/>
                    <a:pt x="20" y="18"/>
                  </a:cubicBezTo>
                  <a:cubicBezTo>
                    <a:pt x="54" y="122"/>
                    <a:pt x="54" y="122"/>
                    <a:pt x="54" y="122"/>
                  </a:cubicBezTo>
                  <a:cubicBezTo>
                    <a:pt x="56" y="128"/>
                    <a:pt x="59" y="132"/>
                    <a:pt x="62" y="136"/>
                  </a:cubicBezTo>
                  <a:cubicBezTo>
                    <a:pt x="54" y="138"/>
                    <a:pt x="47" y="145"/>
                    <a:pt x="47" y="155"/>
                  </a:cubicBezTo>
                  <a:cubicBezTo>
                    <a:pt x="47" y="165"/>
                    <a:pt x="56" y="174"/>
                    <a:pt x="66" y="174"/>
                  </a:cubicBezTo>
                  <a:cubicBezTo>
                    <a:pt x="77" y="174"/>
                    <a:pt x="86" y="165"/>
                    <a:pt x="86" y="155"/>
                  </a:cubicBezTo>
                  <a:cubicBezTo>
                    <a:pt x="86" y="152"/>
                    <a:pt x="85" y="150"/>
                    <a:pt x="84" y="147"/>
                  </a:cubicBezTo>
                  <a:cubicBezTo>
                    <a:pt x="86" y="148"/>
                    <a:pt x="88" y="148"/>
                    <a:pt x="89" y="148"/>
                  </a:cubicBezTo>
                  <a:cubicBezTo>
                    <a:pt x="135" y="148"/>
                    <a:pt x="135" y="148"/>
                    <a:pt x="135" y="148"/>
                  </a:cubicBezTo>
                  <a:cubicBezTo>
                    <a:pt x="135" y="150"/>
                    <a:pt x="134" y="152"/>
                    <a:pt x="134" y="155"/>
                  </a:cubicBezTo>
                  <a:cubicBezTo>
                    <a:pt x="134" y="165"/>
                    <a:pt x="143" y="174"/>
                    <a:pt x="153" y="174"/>
                  </a:cubicBezTo>
                  <a:cubicBezTo>
                    <a:pt x="164" y="174"/>
                    <a:pt x="173" y="165"/>
                    <a:pt x="173" y="155"/>
                  </a:cubicBezTo>
                  <a:cubicBezTo>
                    <a:pt x="173" y="144"/>
                    <a:pt x="164" y="135"/>
                    <a:pt x="153" y="135"/>
                  </a:cubicBezTo>
                  <a:cubicBezTo>
                    <a:pt x="153" y="135"/>
                    <a:pt x="153" y="135"/>
                    <a:pt x="153" y="135"/>
                  </a:cubicBezTo>
                  <a:cubicBezTo>
                    <a:pt x="153" y="135"/>
                    <a:pt x="153" y="135"/>
                    <a:pt x="153" y="135"/>
                  </a:cubicBezTo>
                  <a:cubicBezTo>
                    <a:pt x="89" y="135"/>
                    <a:pt x="89" y="135"/>
                    <a:pt x="89" y="135"/>
                  </a:cubicBezTo>
                  <a:cubicBezTo>
                    <a:pt x="79" y="135"/>
                    <a:pt x="69" y="129"/>
                    <a:pt x="66" y="119"/>
                  </a:cubicBezTo>
                  <a:cubicBezTo>
                    <a:pt x="63" y="108"/>
                    <a:pt x="63" y="108"/>
                    <a:pt x="63" y="108"/>
                  </a:cubicBezTo>
                  <a:cubicBezTo>
                    <a:pt x="151" y="108"/>
                    <a:pt x="151" y="108"/>
                    <a:pt x="151" y="108"/>
                  </a:cubicBezTo>
                  <a:cubicBezTo>
                    <a:pt x="162" y="108"/>
                    <a:pt x="171" y="101"/>
                    <a:pt x="175" y="91"/>
                  </a:cubicBezTo>
                  <a:close/>
                  <a:moveTo>
                    <a:pt x="160" y="155"/>
                  </a:moveTo>
                  <a:cubicBezTo>
                    <a:pt x="160" y="159"/>
                    <a:pt x="157" y="162"/>
                    <a:pt x="153" y="162"/>
                  </a:cubicBezTo>
                  <a:cubicBezTo>
                    <a:pt x="150" y="162"/>
                    <a:pt x="146" y="159"/>
                    <a:pt x="146" y="155"/>
                  </a:cubicBezTo>
                  <a:cubicBezTo>
                    <a:pt x="146" y="151"/>
                    <a:pt x="150" y="148"/>
                    <a:pt x="153" y="148"/>
                  </a:cubicBezTo>
                  <a:cubicBezTo>
                    <a:pt x="157" y="148"/>
                    <a:pt x="160" y="151"/>
                    <a:pt x="160" y="155"/>
                  </a:cubicBezTo>
                  <a:close/>
                  <a:moveTo>
                    <a:pt x="66" y="162"/>
                  </a:moveTo>
                  <a:cubicBezTo>
                    <a:pt x="63" y="162"/>
                    <a:pt x="60" y="159"/>
                    <a:pt x="60" y="155"/>
                  </a:cubicBezTo>
                  <a:cubicBezTo>
                    <a:pt x="60" y="151"/>
                    <a:pt x="63" y="148"/>
                    <a:pt x="66" y="148"/>
                  </a:cubicBezTo>
                  <a:cubicBezTo>
                    <a:pt x="70" y="148"/>
                    <a:pt x="73" y="151"/>
                    <a:pt x="73" y="155"/>
                  </a:cubicBezTo>
                  <a:cubicBezTo>
                    <a:pt x="73" y="159"/>
                    <a:pt x="70" y="162"/>
                    <a:pt x="66" y="16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6" name="TextBox 35">
              <a:extLst>
                <a:ext uri="{FF2B5EF4-FFF2-40B4-BE49-F238E27FC236}">
                  <a16:creationId xmlns:a16="http://schemas.microsoft.com/office/drawing/2014/main" id="{9A0FD54B-A17B-326F-7F8A-5B44CF5B4548}"/>
                </a:ext>
              </a:extLst>
            </p:cNvPr>
            <p:cNvSpPr txBox="1"/>
            <p:nvPr/>
          </p:nvSpPr>
          <p:spPr>
            <a:xfrm>
              <a:off x="2638462" y="4358479"/>
              <a:ext cx="1005792"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Application</a:t>
              </a:r>
            </a:p>
          </p:txBody>
        </p:sp>
        <p:cxnSp>
          <p:nvCxnSpPr>
            <p:cNvPr id="40" name="Straight Arrow Connector 39">
              <a:extLst>
                <a:ext uri="{FF2B5EF4-FFF2-40B4-BE49-F238E27FC236}">
                  <a16:creationId xmlns:a16="http://schemas.microsoft.com/office/drawing/2014/main" id="{F311CE78-33CE-B296-31F0-45043C123FEF}"/>
                </a:ext>
              </a:extLst>
            </p:cNvPr>
            <p:cNvCxnSpPr>
              <a:cxnSpLocks/>
            </p:cNvCxnSpPr>
            <p:nvPr/>
          </p:nvCxnSpPr>
          <p:spPr>
            <a:xfrm flipV="1">
              <a:off x="3522034" y="2899583"/>
              <a:ext cx="480359" cy="55381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A6852B3-F277-8FF0-DEB4-3C7F1188EB5F}"/>
                </a:ext>
              </a:extLst>
            </p:cNvPr>
            <p:cNvCxnSpPr>
              <a:cxnSpLocks/>
            </p:cNvCxnSpPr>
            <p:nvPr/>
          </p:nvCxnSpPr>
          <p:spPr>
            <a:xfrm>
              <a:off x="3551546" y="4973594"/>
              <a:ext cx="544785" cy="59773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4E2925E-8406-8F01-18FE-EE5801C2821C}"/>
                </a:ext>
              </a:extLst>
            </p:cNvPr>
            <p:cNvCxnSpPr>
              <a:cxnSpLocks/>
            </p:cNvCxnSpPr>
            <p:nvPr/>
          </p:nvCxnSpPr>
          <p:spPr>
            <a:xfrm>
              <a:off x="3617583" y="4177403"/>
              <a:ext cx="486932"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03351678-D876-2639-A4BF-86FE1919726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47873" y="3726974"/>
              <a:ext cx="564716" cy="564716"/>
            </a:xfrm>
            <a:prstGeom prst="rect">
              <a:avLst/>
            </a:prstGeom>
          </p:spPr>
        </p:pic>
        <p:sp>
          <p:nvSpPr>
            <p:cNvPr id="48" name="TextBox 47">
              <a:extLst>
                <a:ext uri="{FF2B5EF4-FFF2-40B4-BE49-F238E27FC236}">
                  <a16:creationId xmlns:a16="http://schemas.microsoft.com/office/drawing/2014/main" id="{272AA741-E91E-8508-2AD1-5CD45FCCB9BE}"/>
                </a:ext>
              </a:extLst>
            </p:cNvPr>
            <p:cNvSpPr txBox="1"/>
            <p:nvPr/>
          </p:nvSpPr>
          <p:spPr>
            <a:xfrm>
              <a:off x="4306734" y="4316049"/>
              <a:ext cx="1005792"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B Database</a:t>
              </a:r>
            </a:p>
          </p:txBody>
        </p:sp>
        <p:pic>
          <p:nvPicPr>
            <p:cNvPr id="109" name="Graphic 108">
              <a:extLst>
                <a:ext uri="{FF2B5EF4-FFF2-40B4-BE49-F238E27FC236}">
                  <a16:creationId xmlns:a16="http://schemas.microsoft.com/office/drawing/2014/main" id="{01E5691E-71FB-4DEB-638A-F0EB6FA5192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2196" y="2446751"/>
              <a:ext cx="564716" cy="564716"/>
            </a:xfrm>
            <a:prstGeom prst="rect">
              <a:avLst/>
            </a:prstGeom>
          </p:spPr>
        </p:pic>
        <p:sp>
          <p:nvSpPr>
            <p:cNvPr id="47" name="TextBox 46">
              <a:extLst>
                <a:ext uri="{FF2B5EF4-FFF2-40B4-BE49-F238E27FC236}">
                  <a16:creationId xmlns:a16="http://schemas.microsoft.com/office/drawing/2014/main" id="{45DF9396-BBB7-2E18-4188-515F99650766}"/>
                </a:ext>
              </a:extLst>
            </p:cNvPr>
            <p:cNvSpPr txBox="1"/>
            <p:nvPr/>
          </p:nvSpPr>
          <p:spPr>
            <a:xfrm>
              <a:off x="4305729" y="3118290"/>
              <a:ext cx="1005792"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A Database</a:t>
              </a:r>
            </a:p>
          </p:txBody>
        </p:sp>
        <p:sp>
          <p:nvSpPr>
            <p:cNvPr id="50" name="Rectangle 49">
              <a:extLst>
                <a:ext uri="{FF2B5EF4-FFF2-40B4-BE49-F238E27FC236}">
                  <a16:creationId xmlns:a16="http://schemas.microsoft.com/office/drawing/2014/main" id="{DAD7B4A6-2868-27F1-BCEC-20D7A538C076}"/>
                </a:ext>
              </a:extLst>
            </p:cNvPr>
            <p:cNvSpPr/>
            <p:nvPr/>
          </p:nvSpPr>
          <p:spPr bwMode="auto">
            <a:xfrm>
              <a:off x="4232875" y="2384451"/>
              <a:ext cx="1151501"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D992B6E2-4F76-4E0B-930C-B3B57509405C}"/>
                </a:ext>
              </a:extLst>
            </p:cNvPr>
            <p:cNvSpPr/>
            <p:nvPr/>
          </p:nvSpPr>
          <p:spPr bwMode="auto">
            <a:xfrm>
              <a:off x="4233880" y="3610195"/>
              <a:ext cx="1151501"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CEA5FC60-9F53-DB95-2B29-788247A0B34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86469" y="4941452"/>
              <a:ext cx="564716" cy="564716"/>
            </a:xfrm>
            <a:prstGeom prst="rect">
              <a:avLst/>
            </a:prstGeom>
          </p:spPr>
        </p:pic>
        <p:sp>
          <p:nvSpPr>
            <p:cNvPr id="49" name="TextBox 48">
              <a:extLst>
                <a:ext uri="{FF2B5EF4-FFF2-40B4-BE49-F238E27FC236}">
                  <a16:creationId xmlns:a16="http://schemas.microsoft.com/office/drawing/2014/main" id="{1EF9015C-E834-B1B5-0C59-90B509C0585F}"/>
                </a:ext>
              </a:extLst>
            </p:cNvPr>
            <p:cNvSpPr txBox="1"/>
            <p:nvPr/>
          </p:nvSpPr>
          <p:spPr>
            <a:xfrm>
              <a:off x="4305729" y="5531111"/>
              <a:ext cx="1005792" cy="307777"/>
            </a:xfrm>
            <a:prstGeom prst="rect">
              <a:avLst/>
            </a:prstGeom>
            <a:noFill/>
          </p:spPr>
          <p:txBody>
            <a:bodyPr wrap="square" lIns="0" tIns="0" rIns="0" bIns="0" rtlCol="0">
              <a:spAutoFit/>
            </a:bodyPr>
            <a:lstStyle/>
            <a:p>
              <a:pPr algn="ct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Tenant C Database</a:t>
              </a:r>
            </a:p>
          </p:txBody>
        </p:sp>
        <p:sp>
          <p:nvSpPr>
            <p:cNvPr id="52" name="Rectangle 51">
              <a:extLst>
                <a:ext uri="{FF2B5EF4-FFF2-40B4-BE49-F238E27FC236}">
                  <a16:creationId xmlns:a16="http://schemas.microsoft.com/office/drawing/2014/main" id="{C24F4404-F0C5-C84B-5909-ABD78412F834}"/>
                </a:ext>
              </a:extLst>
            </p:cNvPr>
            <p:cNvSpPr/>
            <p:nvPr/>
          </p:nvSpPr>
          <p:spPr bwMode="auto">
            <a:xfrm>
              <a:off x="4232875" y="4843052"/>
              <a:ext cx="1151501" cy="111631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67A9D4B2-E946-3327-3900-39CFA074B26B}"/>
                </a:ext>
              </a:extLst>
            </p:cNvPr>
            <p:cNvCxnSpPr>
              <a:cxnSpLocks/>
            </p:cNvCxnSpPr>
            <p:nvPr/>
          </p:nvCxnSpPr>
          <p:spPr>
            <a:xfrm>
              <a:off x="5516511" y="2852798"/>
              <a:ext cx="544785" cy="59773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3F7D5-27DF-3B8C-A730-4771D293DC6A}"/>
                </a:ext>
              </a:extLst>
            </p:cNvPr>
            <p:cNvCxnSpPr>
              <a:cxnSpLocks/>
            </p:cNvCxnSpPr>
            <p:nvPr/>
          </p:nvCxnSpPr>
          <p:spPr>
            <a:xfrm flipV="1">
              <a:off x="5501413" y="4171456"/>
              <a:ext cx="572723" cy="105"/>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DE44319-900E-165D-792F-A5F61B07CAA4}"/>
                </a:ext>
              </a:extLst>
            </p:cNvPr>
            <p:cNvCxnSpPr>
              <a:cxnSpLocks/>
            </p:cNvCxnSpPr>
            <p:nvPr/>
          </p:nvCxnSpPr>
          <p:spPr>
            <a:xfrm flipV="1">
              <a:off x="5534753" y="5021016"/>
              <a:ext cx="610297" cy="495184"/>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148A11-E727-D7AF-DC4D-F4AA2DF7AB32}"/>
                </a:ext>
              </a:extLst>
            </p:cNvPr>
            <p:cNvCxnSpPr>
              <a:cxnSpLocks/>
            </p:cNvCxnSpPr>
            <p:nvPr/>
          </p:nvCxnSpPr>
          <p:spPr>
            <a:xfrm flipV="1">
              <a:off x="9823889" y="3208766"/>
              <a:ext cx="474007" cy="647509"/>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5ACD0D9-54D1-46C7-CE71-04B2324FCB9A}"/>
                </a:ext>
              </a:extLst>
            </p:cNvPr>
            <p:cNvGrpSpPr/>
            <p:nvPr/>
          </p:nvGrpSpPr>
          <p:grpSpPr>
            <a:xfrm>
              <a:off x="10574057" y="4980687"/>
              <a:ext cx="837113" cy="697266"/>
              <a:chOff x="10389997" y="3668759"/>
              <a:chExt cx="980544" cy="816736"/>
            </a:xfrm>
          </p:grpSpPr>
          <p:pic>
            <p:nvPicPr>
              <p:cNvPr id="28" name="Graphic 27" descr="User with solid fill">
                <a:extLst>
                  <a:ext uri="{FF2B5EF4-FFF2-40B4-BE49-F238E27FC236}">
                    <a16:creationId xmlns:a16="http://schemas.microsoft.com/office/drawing/2014/main" id="{8ED0412A-67E7-5A36-3187-0D9A1AD2EA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89997" y="3863289"/>
                <a:ext cx="437526" cy="437526"/>
              </a:xfrm>
              <a:prstGeom prst="rect">
                <a:avLst/>
              </a:prstGeom>
            </p:spPr>
          </p:pic>
          <p:pic>
            <p:nvPicPr>
              <p:cNvPr id="31" name="Graphic 30" descr="User with solid fill">
                <a:extLst>
                  <a:ext uri="{FF2B5EF4-FFF2-40B4-BE49-F238E27FC236}">
                    <a16:creationId xmlns:a16="http://schemas.microsoft.com/office/drawing/2014/main" id="{23B8365B-C9F1-6092-9ED0-8CC0E70A2DB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7531" y="4047969"/>
                <a:ext cx="437526" cy="437526"/>
              </a:xfrm>
              <a:prstGeom prst="rect">
                <a:avLst/>
              </a:prstGeom>
            </p:spPr>
          </p:pic>
          <p:pic>
            <p:nvPicPr>
              <p:cNvPr id="32" name="Graphic 31" descr="User with solid fill">
                <a:extLst>
                  <a:ext uri="{FF2B5EF4-FFF2-40B4-BE49-F238E27FC236}">
                    <a16:creationId xmlns:a16="http://schemas.microsoft.com/office/drawing/2014/main" id="{203819EE-31B9-2368-5FFA-32EC9DA597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33015" y="3902971"/>
                <a:ext cx="437526" cy="437526"/>
              </a:xfrm>
              <a:prstGeom prst="rect">
                <a:avLst/>
              </a:prstGeom>
            </p:spPr>
          </p:pic>
          <p:pic>
            <p:nvPicPr>
              <p:cNvPr id="37" name="Graphic 36" descr="User with solid fill">
                <a:extLst>
                  <a:ext uri="{FF2B5EF4-FFF2-40B4-BE49-F238E27FC236}">
                    <a16:creationId xmlns:a16="http://schemas.microsoft.com/office/drawing/2014/main" id="{90A77E06-46FA-34E6-2FA0-58527BBE2CF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7531" y="3668759"/>
                <a:ext cx="437526" cy="437526"/>
              </a:xfrm>
              <a:prstGeom prst="rect">
                <a:avLst/>
              </a:prstGeom>
            </p:spPr>
          </p:pic>
        </p:grpSp>
        <p:grpSp>
          <p:nvGrpSpPr>
            <p:cNvPr id="65" name="Group 64">
              <a:extLst>
                <a:ext uri="{FF2B5EF4-FFF2-40B4-BE49-F238E27FC236}">
                  <a16:creationId xmlns:a16="http://schemas.microsoft.com/office/drawing/2014/main" id="{C6C04B55-4BAB-4655-1025-387A2132EF02}"/>
                </a:ext>
              </a:extLst>
            </p:cNvPr>
            <p:cNvGrpSpPr/>
            <p:nvPr/>
          </p:nvGrpSpPr>
          <p:grpSpPr>
            <a:xfrm>
              <a:off x="10395563" y="1993938"/>
              <a:ext cx="1263888" cy="2129987"/>
              <a:chOff x="8684268" y="2980969"/>
              <a:chExt cx="1263888" cy="2129987"/>
            </a:xfrm>
          </p:grpSpPr>
          <p:pic>
            <p:nvPicPr>
              <p:cNvPr id="66" name="Picture 10">
                <a:extLst>
                  <a:ext uri="{FF2B5EF4-FFF2-40B4-BE49-F238E27FC236}">
                    <a16:creationId xmlns:a16="http://schemas.microsoft.com/office/drawing/2014/main" id="{85E21617-32B6-E2C6-3EAE-7DC7A68339A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4255" y="3859500"/>
                <a:ext cx="591824" cy="591824"/>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8A536680-54E2-6600-1B1E-F469904271D5}"/>
                  </a:ext>
                </a:extLst>
              </p:cNvPr>
              <p:cNvSpPr/>
              <p:nvPr/>
            </p:nvSpPr>
            <p:spPr bwMode="auto">
              <a:xfrm>
                <a:off x="8684268" y="2980969"/>
                <a:ext cx="1263888" cy="2129987"/>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D39E88E3-6059-8502-2B7F-EF8CCAAA0F22}"/>
                  </a:ext>
                </a:extLst>
              </p:cNvPr>
              <p:cNvSpPr txBox="1"/>
              <p:nvPr/>
            </p:nvSpPr>
            <p:spPr>
              <a:xfrm>
                <a:off x="8926011" y="3185436"/>
                <a:ext cx="820513" cy="369332"/>
              </a:xfrm>
              <a:prstGeom prst="rect">
                <a:avLst/>
              </a:prstGeom>
              <a:noFill/>
            </p:spPr>
            <p:txBody>
              <a:bodyPr wrap="square" lIns="0" tIns="0" rIns="0" bIns="0" rtlCol="0">
                <a:spAutoFit/>
              </a:bodyPr>
              <a:lstStyle/>
              <a:p>
                <a:pPr algn="ctr"/>
                <a:r>
                  <a:rPr lang="en-US" sz="1200">
                    <a:latin typeface="+mj-lt"/>
                  </a:rPr>
                  <a:t>Operational reporting</a:t>
                </a:r>
              </a:p>
            </p:txBody>
          </p:sp>
          <p:sp>
            <p:nvSpPr>
              <p:cNvPr id="69" name="TextBox 68">
                <a:extLst>
                  <a:ext uri="{FF2B5EF4-FFF2-40B4-BE49-F238E27FC236}">
                    <a16:creationId xmlns:a16="http://schemas.microsoft.com/office/drawing/2014/main" id="{AAF813CA-2703-96F8-ABE6-9F01DDD173C3}"/>
                  </a:ext>
                </a:extLst>
              </p:cNvPr>
              <p:cNvSpPr txBox="1"/>
              <p:nvPr/>
            </p:nvSpPr>
            <p:spPr>
              <a:xfrm>
                <a:off x="8943058" y="4586905"/>
                <a:ext cx="709403" cy="166560"/>
              </a:xfrm>
              <a:prstGeom prst="rect">
                <a:avLst/>
              </a:prstGeom>
              <a:noFill/>
            </p:spPr>
            <p:txBody>
              <a:bodyPr wrap="square" lIns="0" tIns="0" rIns="0" bIns="0" rtlCol="0">
                <a:spAutoFit/>
              </a:bodyPr>
              <a:lstStyle/>
              <a:p>
                <a:pPr algn="ctr" defTabSz="710013">
                  <a:lnSpc>
                    <a:spcPts val="1399"/>
                  </a:lnSpc>
                  <a:spcBef>
                    <a:spcPct val="0"/>
                  </a:spcBef>
                  <a:defRPr/>
                </a:pPr>
                <a:r>
                  <a:rPr lang="en-US" sz="1000" kern="0">
                    <a:latin typeface="Segoe UI" panose="020B0502040204020203" pitchFamily="34" charset="0"/>
                    <a:cs typeface="Segoe UI" panose="020B0502040204020203" pitchFamily="34" charset="0"/>
                  </a:rPr>
                  <a:t>Power BI</a:t>
                </a:r>
              </a:p>
            </p:txBody>
          </p:sp>
        </p:grpSp>
        <p:sp>
          <p:nvSpPr>
            <p:cNvPr id="13" name="Text Placeholder 3">
              <a:extLst>
                <a:ext uri="{FF2B5EF4-FFF2-40B4-BE49-F238E27FC236}">
                  <a16:creationId xmlns:a16="http://schemas.microsoft.com/office/drawing/2014/main" id="{BB64604B-2487-59CF-8DD1-E20A9CFAC7B6}"/>
                </a:ext>
              </a:extLst>
            </p:cNvPr>
            <p:cNvSpPr txBox="1">
              <a:spLocks/>
            </p:cNvSpPr>
            <p:nvPr/>
          </p:nvSpPr>
          <p:spPr>
            <a:xfrm>
              <a:off x="621242" y="2012773"/>
              <a:ext cx="1105958" cy="28476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1"/>
                      </a:gs>
                      <a:gs pos="100000">
                        <a:schemeClr val="accent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800" b="1">
                  <a:solidFill>
                    <a:schemeClr val="accent2">
                      <a:lumMod val="60000"/>
                      <a:lumOff val="40000"/>
                    </a:schemeClr>
                  </a:solidFill>
                  <a:latin typeface="+mn-lt"/>
                  <a:cs typeface="Segoe UI"/>
                </a:rPr>
                <a:t>Use Case</a:t>
              </a:r>
              <a:endParaRPr lang="en-US" sz="1800">
                <a:solidFill>
                  <a:schemeClr val="accent2">
                    <a:lumMod val="60000"/>
                    <a:lumOff val="40000"/>
                  </a:schemeClr>
                </a:solidFill>
                <a:cs typeface="Segoe UI"/>
              </a:endParaRPr>
            </a:p>
          </p:txBody>
        </p:sp>
      </p:grpSp>
    </p:spTree>
    <p:extLst>
      <p:ext uri="{BB962C8B-B14F-4D97-AF65-F5344CB8AC3E}">
        <p14:creationId xmlns:p14="http://schemas.microsoft.com/office/powerpoint/2010/main" val="2936250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C640E61-B337-3FFA-B590-67A9B4F2D201}"/>
              </a:ext>
              <a:ext uri="{C183D7F6-B498-43B3-948B-1728B52AA6E4}">
                <adec:decorative xmlns:adec="http://schemas.microsoft.com/office/drawing/2017/decorative" val="1"/>
              </a:ext>
            </a:extLst>
          </p:cNvPr>
          <p:cNvSpPr>
            <a:spLocks noGrp="1"/>
          </p:cNvSpPr>
          <p:nvPr>
            <p:ph type="title"/>
          </p:nvPr>
        </p:nvSpPr>
        <p:spPr/>
        <p:txBody>
          <a:bodyPr/>
          <a:lstStyle/>
          <a:p>
            <a:r>
              <a:rPr lang="en-US"/>
              <a:t>Other Use Cases</a:t>
            </a:r>
          </a:p>
        </p:txBody>
      </p:sp>
      <p:sp>
        <p:nvSpPr>
          <p:cNvPr id="10" name="Content Placeholder 9">
            <a:extLst>
              <a:ext uri="{FF2B5EF4-FFF2-40B4-BE49-F238E27FC236}">
                <a16:creationId xmlns:a16="http://schemas.microsoft.com/office/drawing/2014/main" id="{4A3FEC22-2759-D544-683B-43C55CC5DB84}"/>
              </a:ext>
              <a:ext uri="{C183D7F6-B498-43B3-948B-1728B52AA6E4}">
                <adec:decorative xmlns:adec="http://schemas.microsoft.com/office/drawing/2017/decorative" val="1"/>
              </a:ext>
            </a:extLst>
          </p:cNvPr>
          <p:cNvSpPr>
            <a:spLocks noGrp="1"/>
          </p:cNvSpPr>
          <p:nvPr>
            <p:ph sz="quarter" idx="10"/>
          </p:nvPr>
        </p:nvSpPr>
        <p:spPr>
          <a:xfrm>
            <a:off x="584200" y="1560726"/>
            <a:ext cx="5163457" cy="369204"/>
          </a:xfrm>
        </p:spPr>
        <p:txBody>
          <a:bodyPr vert="horz" wrap="square" lIns="0" tIns="0" rIns="0" bIns="0" rtlCol="0" anchor="t">
            <a:noAutofit/>
          </a:bodyPr>
          <a:lstStyle/>
          <a:p>
            <a:pPr marL="0">
              <a:spcBef>
                <a:spcPct val="0"/>
              </a:spcBef>
              <a:buNone/>
            </a:pPr>
            <a:r>
              <a:rPr lang="en-US" sz="2399">
                <a:ln w="3175">
                  <a:noFill/>
                </a:ln>
                <a:solidFill>
                  <a:schemeClr val="accent2"/>
                </a:solidFill>
                <a:cs typeface="Segoe UI Semibold"/>
              </a:rPr>
              <a:t>Cross-system reporting and analytics </a:t>
            </a:r>
          </a:p>
        </p:txBody>
      </p:sp>
      <p:sp>
        <p:nvSpPr>
          <p:cNvPr id="11" name="Content Placeholder 9">
            <a:extLst>
              <a:ext uri="{FF2B5EF4-FFF2-40B4-BE49-F238E27FC236}">
                <a16:creationId xmlns:a16="http://schemas.microsoft.com/office/drawing/2014/main" id="{5F77884A-5F79-0C7A-7A51-8D0BE35CDA83}"/>
              </a:ext>
              <a:ext uri="{C183D7F6-B498-43B3-948B-1728B52AA6E4}">
                <adec:decorative xmlns:adec="http://schemas.microsoft.com/office/drawing/2017/decorative" val="1"/>
              </a:ext>
            </a:extLst>
          </p:cNvPr>
          <p:cNvSpPr txBox="1">
            <a:spLocks/>
          </p:cNvSpPr>
          <p:nvPr/>
        </p:nvSpPr>
        <p:spPr>
          <a:xfrm>
            <a:off x="6444345" y="1560726"/>
            <a:ext cx="5163457" cy="369204"/>
          </a:xfrm>
          <a:prstGeom prst="rect">
            <a:avLst/>
          </a:prstGeom>
        </p:spPr>
        <p:txBody>
          <a:bodyPr vert="horz" wrap="square" lIns="0" tIns="0" rIns="0" bIns="0" rtlCol="0" anchor="t">
            <a:noAutofit/>
          </a:bodyPr>
          <a:lstStyle>
            <a:defPPr>
              <a:defRPr lang="en-US"/>
            </a:defPPr>
            <a:lvl1pPr defTabSz="932742">
              <a:lnSpc>
                <a:spcPct val="100000"/>
              </a:lnSpc>
              <a:spcBef>
                <a:spcPct val="0"/>
              </a:spcBef>
              <a:buNone/>
              <a:defRPr sz="2399" b="0" cap="none" spc="0" baseline="0">
                <a:ln w="3175">
                  <a:noFill/>
                </a:ln>
                <a:solidFill>
                  <a:schemeClr val="accent2"/>
                </a:solidFill>
                <a:effectLst/>
                <a:ea typeface="Segoe UI Semilight" charset="0"/>
                <a:cs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Multi-tenancy reporting  </a:t>
            </a:r>
          </a:p>
        </p:txBody>
      </p:sp>
      <p:sp>
        <p:nvSpPr>
          <p:cNvPr id="13" name="Content Placeholder 9">
            <a:extLst>
              <a:ext uri="{FF2B5EF4-FFF2-40B4-BE49-F238E27FC236}">
                <a16:creationId xmlns:a16="http://schemas.microsoft.com/office/drawing/2014/main" id="{84DB8980-13B3-FC88-C5A9-3EF0F84EE6DA}"/>
              </a:ext>
              <a:ext uri="{C183D7F6-B498-43B3-948B-1728B52AA6E4}">
                <adec:decorative xmlns:adec="http://schemas.microsoft.com/office/drawing/2017/decorative" val="1"/>
              </a:ext>
            </a:extLst>
          </p:cNvPr>
          <p:cNvSpPr txBox="1">
            <a:spLocks/>
          </p:cNvSpPr>
          <p:nvPr/>
        </p:nvSpPr>
        <p:spPr>
          <a:xfrm>
            <a:off x="1254760" y="2245283"/>
            <a:ext cx="4328047" cy="2923877"/>
          </a:xfrm>
          <a:prstGeom prst="rect">
            <a:avLst/>
          </a:prstGeom>
        </p:spPr>
        <p:txBody>
          <a:bodyPr wrap="square" lIns="0" tIns="45720" rIns="91440" bIns="45720" anchor="t">
            <a:noAutofit/>
          </a:bodyPr>
          <a:lstStyle>
            <a:defPPr>
              <a:defRPr lang="en-US"/>
            </a:defPPr>
            <a:lvl1pPr marL="230188" marR="0" lvl="0" indent="-230188" defTabSz="932742" fontAlgn="auto">
              <a:lnSpc>
                <a:spcPct val="100000"/>
              </a:lnSpc>
              <a:spcBef>
                <a:spcPts val="1800"/>
              </a:spcBef>
              <a:spcAft>
                <a:spcPts val="0"/>
              </a:spcAft>
              <a:buClr>
                <a:schemeClr val="accent1"/>
              </a:buClr>
              <a:buSzPct val="80000"/>
              <a:buFont typeface="Arial" panose="020B0604020202020204" pitchFamily="34" charset="0"/>
              <a:buChar char="•"/>
              <a:tabLst/>
              <a:defRPr sz="1600" spc="0" baseline="0">
                <a:ln w="3175">
                  <a:noFill/>
                </a:ln>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indent="0">
              <a:buNone/>
            </a:pPr>
            <a:r>
              <a:rPr lang="en-US"/>
              <a:t>Scenario – Data that is spread across multiple ERP systems across many different locations. Customer wants to run analytics on the data in one centralized location</a:t>
            </a:r>
          </a:p>
          <a:p>
            <a:pPr marL="0" indent="0">
              <a:buNone/>
            </a:pPr>
            <a:r>
              <a:rPr lang="en-US"/>
              <a:t>Solution – Use Synapse Link for SQL server on premises or SQL DB databases to bring all data into a common location (dedicated SQL Pool). Then, you can run queries on the data and visualize in Power BI in near real-time</a:t>
            </a:r>
          </a:p>
        </p:txBody>
      </p:sp>
      <p:sp>
        <p:nvSpPr>
          <p:cNvPr id="14" name="Content Placeholder 9">
            <a:extLst>
              <a:ext uri="{FF2B5EF4-FFF2-40B4-BE49-F238E27FC236}">
                <a16:creationId xmlns:a16="http://schemas.microsoft.com/office/drawing/2014/main" id="{4C198998-27B2-3DC7-C6E7-89924FE28EF0}"/>
              </a:ext>
              <a:ext uri="{C183D7F6-B498-43B3-948B-1728B52AA6E4}">
                <adec:decorative xmlns:adec="http://schemas.microsoft.com/office/drawing/2017/decorative" val="1"/>
              </a:ext>
            </a:extLst>
          </p:cNvPr>
          <p:cNvSpPr txBox="1">
            <a:spLocks/>
          </p:cNvSpPr>
          <p:nvPr/>
        </p:nvSpPr>
        <p:spPr>
          <a:xfrm>
            <a:off x="7114903" y="2245283"/>
            <a:ext cx="3878217" cy="3200876"/>
          </a:xfrm>
          <a:prstGeom prst="rect">
            <a:avLst/>
          </a:prstGeom>
        </p:spPr>
        <p:txBody>
          <a:bodyPr wrap="square" lIns="0" tIns="45720" rIns="91440" bIns="45720" anchor="t">
            <a:noAutofit/>
          </a:bodyPr>
          <a:lstStyle>
            <a:defPPr>
              <a:defRPr lang="en-US"/>
            </a:defPPr>
            <a:lvl1pPr marL="230188" marR="0" lvl="0" indent="-230188" defTabSz="932742" fontAlgn="auto">
              <a:lnSpc>
                <a:spcPct val="100000"/>
              </a:lnSpc>
              <a:spcBef>
                <a:spcPts val="1800"/>
              </a:spcBef>
              <a:spcAft>
                <a:spcPts val="0"/>
              </a:spcAft>
              <a:buClr>
                <a:schemeClr val="accent1"/>
              </a:buClr>
              <a:buSzPct val="80000"/>
              <a:buFont typeface="Arial" panose="020B0604020202020204" pitchFamily="34" charset="0"/>
              <a:buChar char="•"/>
              <a:tabLst/>
              <a:defRPr sz="1600" spc="0" baseline="0">
                <a:ln w="3175">
                  <a:noFill/>
                </a:ln>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indent="0">
              <a:buNone/>
            </a:pPr>
            <a:r>
              <a:rPr lang="en-US"/>
              <a:t>Scenario – Each customer has their own tenant but each customer has the ability to run analytics over all of the customer databases</a:t>
            </a:r>
          </a:p>
          <a:p>
            <a:pPr marL="0" indent="0">
              <a:buNone/>
            </a:pPr>
            <a:r>
              <a:rPr lang="en-US"/>
              <a:t>Solution – Create a Synapse Link for SQL connection to each of the tenant databases. Then bring the data into a common location (dedicated SQL Pool) and then run analytics over the aggregated data</a:t>
            </a:r>
          </a:p>
        </p:txBody>
      </p:sp>
      <p:grpSp>
        <p:nvGrpSpPr>
          <p:cNvPr id="2" name="check 2">
            <a:extLst>
              <a:ext uri="{FF2B5EF4-FFF2-40B4-BE49-F238E27FC236}">
                <a16:creationId xmlns:a16="http://schemas.microsoft.com/office/drawing/2014/main" id="{B0785148-7CF4-EB1D-F3F6-5774B76C7AE6}"/>
              </a:ext>
              <a:ext uri="{C183D7F6-B498-43B3-948B-1728B52AA6E4}">
                <adec:decorative xmlns:adec="http://schemas.microsoft.com/office/drawing/2017/decorative" val="1"/>
              </a:ext>
            </a:extLst>
          </p:cNvPr>
          <p:cNvGrpSpPr/>
          <p:nvPr/>
        </p:nvGrpSpPr>
        <p:grpSpPr>
          <a:xfrm>
            <a:off x="594357" y="3500973"/>
            <a:ext cx="341498" cy="341498"/>
            <a:chOff x="-1365251" y="1747838"/>
            <a:chExt cx="452438" cy="449263"/>
          </a:xfrm>
        </p:grpSpPr>
        <p:sp>
          <p:nvSpPr>
            <p:cNvPr id="3" name="Oval 600">
              <a:extLst>
                <a:ext uri="{FF2B5EF4-FFF2-40B4-BE49-F238E27FC236}">
                  <a16:creationId xmlns:a16="http://schemas.microsoft.com/office/drawing/2014/main" id="{2593BDE8-527B-70E7-076A-1F0EDC6C07D9}"/>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 name="Freeform 601">
              <a:extLst>
                <a:ext uri="{FF2B5EF4-FFF2-40B4-BE49-F238E27FC236}">
                  <a16:creationId xmlns:a16="http://schemas.microsoft.com/office/drawing/2014/main" id="{66364D88-037B-0CBF-D549-A5C8D5AEB242}"/>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5" name="Freeform: Shape 14">
            <a:extLst>
              <a:ext uri="{FF2B5EF4-FFF2-40B4-BE49-F238E27FC236}">
                <a16:creationId xmlns:a16="http://schemas.microsoft.com/office/drawing/2014/main" id="{9A25552A-1B9F-8AE1-841E-926F78A8B451}"/>
              </a:ext>
              <a:ext uri="{C183D7F6-B498-43B3-948B-1728B52AA6E4}">
                <adec:decorative xmlns:adec="http://schemas.microsoft.com/office/drawing/2017/decorative" val="1"/>
              </a:ext>
            </a:extLst>
          </p:cNvPr>
          <p:cNvSpPr/>
          <p:nvPr/>
        </p:nvSpPr>
        <p:spPr>
          <a:xfrm flipH="1">
            <a:off x="585326" y="2320901"/>
            <a:ext cx="400193" cy="404450"/>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49D9F4"/>
          </a:solidFill>
          <a:ln w="3928" cap="flat">
            <a:noFill/>
            <a:prstDash val="solid"/>
            <a:miter/>
          </a:ln>
        </p:spPr>
        <p:txBody>
          <a:bodyPr rtlCol="0" anchor="ctr"/>
          <a:lstStyle/>
          <a:p>
            <a:endParaRPr lang="en-US"/>
          </a:p>
        </p:txBody>
      </p:sp>
      <p:grpSp>
        <p:nvGrpSpPr>
          <p:cNvPr id="20" name="check 2">
            <a:extLst>
              <a:ext uri="{FF2B5EF4-FFF2-40B4-BE49-F238E27FC236}">
                <a16:creationId xmlns:a16="http://schemas.microsoft.com/office/drawing/2014/main" id="{72525E41-5533-A3DA-5F8D-1ED3CCDF2C6C}"/>
              </a:ext>
              <a:ext uri="{C183D7F6-B498-43B3-948B-1728B52AA6E4}">
                <adec:decorative xmlns:adec="http://schemas.microsoft.com/office/drawing/2017/decorative" val="1"/>
              </a:ext>
            </a:extLst>
          </p:cNvPr>
          <p:cNvGrpSpPr/>
          <p:nvPr/>
        </p:nvGrpSpPr>
        <p:grpSpPr>
          <a:xfrm>
            <a:off x="6446517" y="3500973"/>
            <a:ext cx="341498" cy="341498"/>
            <a:chOff x="-1365251" y="1747838"/>
            <a:chExt cx="452438" cy="449263"/>
          </a:xfrm>
        </p:grpSpPr>
        <p:sp>
          <p:nvSpPr>
            <p:cNvPr id="21" name="Oval 600">
              <a:extLst>
                <a:ext uri="{FF2B5EF4-FFF2-40B4-BE49-F238E27FC236}">
                  <a16:creationId xmlns:a16="http://schemas.microsoft.com/office/drawing/2014/main" id="{B407F877-CB13-4396-8942-8DE25C0AF38D}"/>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Freeform 601">
              <a:extLst>
                <a:ext uri="{FF2B5EF4-FFF2-40B4-BE49-F238E27FC236}">
                  <a16:creationId xmlns:a16="http://schemas.microsoft.com/office/drawing/2014/main" id="{4DB04084-93E7-DB5F-4396-A1D00EFE2A99}"/>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3" name="Freeform: Shape 22">
            <a:extLst>
              <a:ext uri="{FF2B5EF4-FFF2-40B4-BE49-F238E27FC236}">
                <a16:creationId xmlns:a16="http://schemas.microsoft.com/office/drawing/2014/main" id="{5CC7F328-4194-2CC5-A856-1F613C5D145E}"/>
              </a:ext>
              <a:ext uri="{C183D7F6-B498-43B3-948B-1728B52AA6E4}">
                <adec:decorative xmlns:adec="http://schemas.microsoft.com/office/drawing/2017/decorative" val="1"/>
              </a:ext>
            </a:extLst>
          </p:cNvPr>
          <p:cNvSpPr/>
          <p:nvPr/>
        </p:nvSpPr>
        <p:spPr>
          <a:xfrm flipH="1">
            <a:off x="6437486" y="2320901"/>
            <a:ext cx="400193" cy="404450"/>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49D9F4"/>
          </a:solidFill>
          <a:ln w="3928" cap="flat">
            <a:noFill/>
            <a:prstDash val="solid"/>
            <a:miter/>
          </a:ln>
        </p:spPr>
        <p:txBody>
          <a:bodyPr rtlCol="0" anchor="ctr"/>
          <a:lstStyle/>
          <a:p>
            <a:endParaRPr lang="en-US"/>
          </a:p>
        </p:txBody>
      </p:sp>
    </p:spTree>
    <p:extLst>
      <p:ext uri="{BB962C8B-B14F-4D97-AF65-F5344CB8AC3E}">
        <p14:creationId xmlns:p14="http://schemas.microsoft.com/office/powerpoint/2010/main" val="32617479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Graphic 254">
            <a:extLst>
              <a:ext uri="{FF2B5EF4-FFF2-40B4-BE49-F238E27FC236}">
                <a16:creationId xmlns:a16="http://schemas.microsoft.com/office/drawing/2014/main" id="{5CB6772D-034B-4835-9B2B-B89A616F1DF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0671" y="1738936"/>
            <a:ext cx="5192239" cy="3081845"/>
          </a:xfrm>
          <a:prstGeom prst="rect">
            <a:avLst/>
          </a:prstGeom>
        </p:spPr>
      </p:pic>
      <p:pic>
        <p:nvPicPr>
          <p:cNvPr id="257" name="Graphic 256">
            <a:extLst>
              <a:ext uri="{FF2B5EF4-FFF2-40B4-BE49-F238E27FC236}">
                <a16:creationId xmlns:a16="http://schemas.microsoft.com/office/drawing/2014/main" id="{A97E85B9-8410-471B-B577-4FE4402EE53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5752" y="3477534"/>
            <a:ext cx="5422077" cy="3218265"/>
          </a:xfrm>
          <a:prstGeom prst="rect">
            <a:avLst/>
          </a:prstGeom>
        </p:spPr>
      </p:pic>
      <p:sp>
        <p:nvSpPr>
          <p:cNvPr id="259" name="Rectangle 258">
            <a:extLst>
              <a:ext uri="{FF2B5EF4-FFF2-40B4-BE49-F238E27FC236}">
                <a16:creationId xmlns:a16="http://schemas.microsoft.com/office/drawing/2014/main" id="{38199AA0-46BC-4C71-AC8C-AD07E82C0D44}"/>
              </a:ext>
              <a:ext uri="{C183D7F6-B498-43B3-948B-1728B52AA6E4}">
                <adec:decorative xmlns:adec="http://schemas.microsoft.com/office/drawing/2017/decorative" val="1"/>
              </a:ext>
            </a:extLst>
          </p:cNvPr>
          <p:cNvSpPr/>
          <p:nvPr/>
        </p:nvSpPr>
        <p:spPr bwMode="auto">
          <a:xfrm rot="1803492">
            <a:off x="5073327" y="3378167"/>
            <a:ext cx="5526528" cy="750781"/>
          </a:xfrm>
          <a:prstGeom prst="rect">
            <a:avLst/>
          </a:prstGeom>
          <a:gradFill flip="none" rotWithShape="1">
            <a:gsLst>
              <a:gs pos="0">
                <a:schemeClr val="bg1">
                  <a:alpha val="0"/>
                </a:schemeClr>
              </a:gs>
              <a:gs pos="100000">
                <a:schemeClr val="bg1">
                  <a:alpha val="0"/>
                </a:schemeClr>
              </a:gs>
              <a:gs pos="46000">
                <a:schemeClr val="bg1">
                  <a:alpha val="88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defTabSz="931710" fontAlgn="base">
              <a:spcBef>
                <a:spcPct val="0"/>
              </a:spcBef>
              <a:spcAft>
                <a:spcPct val="0"/>
              </a:spcAft>
            </a:pPr>
            <a:r>
              <a:rPr lang="en-US" sz="1999">
                <a:noFill/>
                <a:ea typeface="Segoe UI" pitchFamily="34" charset="0"/>
                <a:cs typeface="Segoe UI" pitchFamily="34" charset="0"/>
              </a:rPr>
              <a:t>1</a:t>
            </a:r>
          </a:p>
        </p:txBody>
      </p:sp>
      <p:pic>
        <p:nvPicPr>
          <p:cNvPr id="221" name="Picture 220">
            <a:extLst>
              <a:ext uri="{FF2B5EF4-FFF2-40B4-BE49-F238E27FC236}">
                <a16:creationId xmlns:a16="http://schemas.microsoft.com/office/drawing/2014/main" id="{0CE9E55D-D89A-48B8-9A6F-F15CA8DDC9B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937647" y="1975997"/>
            <a:ext cx="998286" cy="998280"/>
          </a:xfrm>
          <a:prstGeom prst="rect">
            <a:avLst/>
          </a:prstGeom>
          <a:effectLst>
            <a:outerShdw blurRad="76200" dist="12700" dir="5400000" sx="90000" sy="-19000" rotWithShape="0">
              <a:prstClr val="black">
                <a:alpha val="89000"/>
              </a:prstClr>
            </a:outerShdw>
          </a:effectLst>
        </p:spPr>
      </p:pic>
      <p:sp>
        <p:nvSpPr>
          <p:cNvPr id="236" name="TextBox 235">
            <a:extLst>
              <a:ext uri="{FF2B5EF4-FFF2-40B4-BE49-F238E27FC236}">
                <a16:creationId xmlns:a16="http://schemas.microsoft.com/office/drawing/2014/main" id="{64474B89-E65A-4C00-B7E0-4F0163D3DB21}"/>
              </a:ext>
              <a:ext uri="{C183D7F6-B498-43B3-948B-1728B52AA6E4}">
                <adec:decorative xmlns:adec="http://schemas.microsoft.com/office/drawing/2017/decorative" val="1"/>
              </a:ext>
            </a:extLst>
          </p:cNvPr>
          <p:cNvSpPr txBox="1"/>
          <p:nvPr/>
        </p:nvSpPr>
        <p:spPr>
          <a:xfrm>
            <a:off x="10138169" y="3871157"/>
            <a:ext cx="738664" cy="1480132"/>
          </a:xfrm>
          <a:prstGeom prst="rect">
            <a:avLst/>
          </a:prstGeom>
          <a:noFill/>
        </p:spPr>
        <p:txBody>
          <a:bodyPr vert="vert" wrap="square" lIns="0" tIns="0" rIns="0" bIns="0" rtlCol="0">
            <a:spAutoFit/>
            <a:scene3d>
              <a:camera prst="isometricTopUp"/>
              <a:lightRig rig="threePt" dir="t">
                <a:rot lat="0" lon="0" rev="3600000"/>
              </a:lightRig>
            </a:scene3d>
          </a:bodyPr>
          <a:lstStyle/>
          <a:p>
            <a:r>
              <a:rPr lang="en-US" sz="2400">
                <a:latin typeface="+mj-lt"/>
              </a:rPr>
              <a:t>Azure Synapse</a:t>
            </a:r>
          </a:p>
        </p:txBody>
      </p:sp>
      <p:sp>
        <p:nvSpPr>
          <p:cNvPr id="235" name="TextBox 234">
            <a:extLst>
              <a:ext uri="{FF2B5EF4-FFF2-40B4-BE49-F238E27FC236}">
                <a16:creationId xmlns:a16="http://schemas.microsoft.com/office/drawing/2014/main" id="{D07C8951-422B-4BF6-B872-B2E2EB5B1723}"/>
              </a:ext>
              <a:ext uri="{C183D7F6-B498-43B3-948B-1728B52AA6E4}">
                <adec:decorative xmlns:adec="http://schemas.microsoft.com/office/drawing/2017/decorative" val="1"/>
              </a:ext>
            </a:extLst>
          </p:cNvPr>
          <p:cNvSpPr txBox="1"/>
          <p:nvPr/>
        </p:nvSpPr>
        <p:spPr>
          <a:xfrm>
            <a:off x="8369422" y="4934440"/>
            <a:ext cx="738407" cy="1828634"/>
          </a:xfrm>
          <a:prstGeom prst="rect">
            <a:avLst/>
          </a:prstGeom>
          <a:noFill/>
        </p:spPr>
        <p:txBody>
          <a:bodyPr vert="vert" wrap="square" lIns="0" tIns="0" rIns="0" bIns="0" rtlCol="0">
            <a:spAutoFit/>
            <a:scene3d>
              <a:camera prst="isometricTopUp"/>
              <a:lightRig rig="threePt" dir="t">
                <a:rot lat="0" lon="0" rev="3600000"/>
              </a:lightRig>
            </a:scene3d>
          </a:bodyPr>
          <a:lstStyle/>
          <a:p>
            <a:r>
              <a:rPr lang="en-US" sz="2399">
                <a:latin typeface="+mj-lt"/>
              </a:rPr>
              <a:t>Operational Databases</a:t>
            </a:r>
          </a:p>
        </p:txBody>
      </p:sp>
      <p:sp>
        <p:nvSpPr>
          <p:cNvPr id="5" name="Freeform: Shape 4">
            <a:extLst>
              <a:ext uri="{FF2B5EF4-FFF2-40B4-BE49-F238E27FC236}">
                <a16:creationId xmlns:a16="http://schemas.microsoft.com/office/drawing/2014/main" id="{DF929203-D47E-4D72-A5D8-43139C5709D8}"/>
              </a:ext>
              <a:ext uri="{C183D7F6-B498-43B3-948B-1728B52AA6E4}">
                <adec:decorative xmlns:adec="http://schemas.microsoft.com/office/drawing/2017/decorative" val="1"/>
              </a:ext>
            </a:extLst>
          </p:cNvPr>
          <p:cNvSpPr/>
          <p:nvPr/>
        </p:nvSpPr>
        <p:spPr bwMode="auto">
          <a:xfrm>
            <a:off x="6769487" y="1601386"/>
            <a:ext cx="2005532" cy="3065775"/>
          </a:xfrm>
          <a:custGeom>
            <a:avLst/>
            <a:gdLst>
              <a:gd name="connsiteX0" fmla="*/ 0 w 1423463"/>
              <a:gd name="connsiteY0" fmla="*/ 0 h 2522944"/>
              <a:gd name="connsiteX1" fmla="*/ 1423463 w 1423463"/>
              <a:gd name="connsiteY1" fmla="*/ 845410 h 2522944"/>
              <a:gd name="connsiteX2" fmla="*/ 1423463 w 1423463"/>
              <a:gd name="connsiteY2" fmla="*/ 2522944 h 2522944"/>
              <a:gd name="connsiteX3" fmla="*/ 0 w 1423463"/>
              <a:gd name="connsiteY3" fmla="*/ 1691986 h 2522944"/>
              <a:gd name="connsiteX0" fmla="*/ 0 w 1423463"/>
              <a:gd name="connsiteY0" fmla="*/ 0 h 2522944"/>
              <a:gd name="connsiteX1" fmla="*/ 1419436 w 1423463"/>
              <a:gd name="connsiteY1" fmla="*/ 997694 h 2522944"/>
              <a:gd name="connsiteX2" fmla="*/ 1423463 w 1423463"/>
              <a:gd name="connsiteY2" fmla="*/ 2522944 h 2522944"/>
              <a:gd name="connsiteX3" fmla="*/ 0 w 1423463"/>
              <a:gd name="connsiteY3" fmla="*/ 1691986 h 2522944"/>
              <a:gd name="connsiteX4" fmla="*/ 0 w 1423463"/>
              <a:gd name="connsiteY4" fmla="*/ 0 h 2522944"/>
              <a:gd name="connsiteX0" fmla="*/ 0 w 1419823"/>
              <a:gd name="connsiteY0" fmla="*/ 0 h 2670613"/>
              <a:gd name="connsiteX1" fmla="*/ 1419436 w 1419823"/>
              <a:gd name="connsiteY1" fmla="*/ 997694 h 2670613"/>
              <a:gd name="connsiteX2" fmla="*/ 1419436 w 1419823"/>
              <a:gd name="connsiteY2" fmla="*/ 2670613 h 2670613"/>
              <a:gd name="connsiteX3" fmla="*/ 0 w 1419823"/>
              <a:gd name="connsiteY3" fmla="*/ 1691986 h 2670613"/>
              <a:gd name="connsiteX4" fmla="*/ 0 w 1419823"/>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691986 h 2670613"/>
              <a:gd name="connsiteX4" fmla="*/ 0 w 1423641"/>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742747 h 2670613"/>
              <a:gd name="connsiteX4" fmla="*/ 0 w 1423641"/>
              <a:gd name="connsiteY4" fmla="*/ 0 h 2670613"/>
              <a:gd name="connsiteX0" fmla="*/ 0 w 1423641"/>
              <a:gd name="connsiteY0" fmla="*/ 0 h 2698301"/>
              <a:gd name="connsiteX1" fmla="*/ 1423463 w 1423641"/>
              <a:gd name="connsiteY1" fmla="*/ 946932 h 2698301"/>
              <a:gd name="connsiteX2" fmla="*/ 1419436 w 1423641"/>
              <a:gd name="connsiteY2" fmla="*/ 2698301 h 2698301"/>
              <a:gd name="connsiteX3" fmla="*/ 0 w 1423641"/>
              <a:gd name="connsiteY3" fmla="*/ 1742747 h 2698301"/>
              <a:gd name="connsiteX4" fmla="*/ 0 w 1423641"/>
              <a:gd name="connsiteY4" fmla="*/ 0 h 2698301"/>
              <a:gd name="connsiteX0" fmla="*/ 0 w 1435545"/>
              <a:gd name="connsiteY0" fmla="*/ 0 h 2698301"/>
              <a:gd name="connsiteX1" fmla="*/ 1423463 w 1435545"/>
              <a:gd name="connsiteY1" fmla="*/ 946932 h 2698301"/>
              <a:gd name="connsiteX2" fmla="*/ 1435545 w 1435545"/>
              <a:gd name="connsiteY2" fmla="*/ 2698301 h 2698301"/>
              <a:gd name="connsiteX3" fmla="*/ 0 w 1435545"/>
              <a:gd name="connsiteY3" fmla="*/ 1742747 h 2698301"/>
              <a:gd name="connsiteX4" fmla="*/ 0 w 1435545"/>
              <a:gd name="connsiteY4" fmla="*/ 0 h 2698301"/>
              <a:gd name="connsiteX0" fmla="*/ 0 w 1429504"/>
              <a:gd name="connsiteY0" fmla="*/ 0 h 2698301"/>
              <a:gd name="connsiteX1" fmla="*/ 1423463 w 1429504"/>
              <a:gd name="connsiteY1" fmla="*/ 946932 h 2698301"/>
              <a:gd name="connsiteX2" fmla="*/ 1429504 w 1429504"/>
              <a:gd name="connsiteY2" fmla="*/ 2698301 h 2698301"/>
              <a:gd name="connsiteX3" fmla="*/ 0 w 1429504"/>
              <a:gd name="connsiteY3" fmla="*/ 1742747 h 2698301"/>
              <a:gd name="connsiteX4" fmla="*/ 0 w 1429504"/>
              <a:gd name="connsiteY4" fmla="*/ 0 h 269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04" h="2698301">
                <a:moveTo>
                  <a:pt x="0" y="0"/>
                </a:moveTo>
                <a:lnTo>
                  <a:pt x="1423463" y="946932"/>
                </a:lnTo>
                <a:cubicBezTo>
                  <a:pt x="1424805" y="1455349"/>
                  <a:pt x="1428162" y="2189884"/>
                  <a:pt x="1429504" y="2698301"/>
                </a:cubicBezTo>
                <a:lnTo>
                  <a:pt x="0" y="1742747"/>
                </a:lnTo>
                <a:lnTo>
                  <a:pt x="0" y="0"/>
                </a:lnTo>
                <a:close/>
              </a:path>
            </a:pathLst>
          </a:cu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defTabSz="931710" fontAlgn="base">
              <a:spcBef>
                <a:spcPct val="0"/>
              </a:spcBef>
              <a:spcAft>
                <a:spcPct val="0"/>
              </a:spcAft>
              <a:defRPr/>
            </a:pPr>
            <a:endParaRPr lang="en-US" sz="1999">
              <a:solidFill>
                <a:srgbClr val="000000"/>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0DEF4DC-7244-40D2-910F-671A3EEDD8C3}"/>
              </a:ext>
              <a:ext uri="{C183D7F6-B498-43B3-948B-1728B52AA6E4}">
                <adec:decorative xmlns:adec="http://schemas.microsoft.com/office/drawing/2017/decorative" val="1"/>
              </a:ext>
            </a:extLst>
          </p:cNvPr>
          <p:cNvSpPr txBox="1">
            <a:spLocks/>
          </p:cNvSpPr>
          <p:nvPr/>
        </p:nvSpPr>
        <p:spPr>
          <a:xfrm>
            <a:off x="585537" y="2315369"/>
            <a:ext cx="4082100" cy="10464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230188" indent="-230188">
              <a:spcAft>
                <a:spcPts val="1199"/>
              </a:spcAft>
              <a:buClr>
                <a:schemeClr val="accent1"/>
              </a:buClr>
              <a:buSzPct val="80000"/>
              <a:buFont typeface="Arial" panose="020B0604020202020204" pitchFamily="34" charset="0"/>
              <a:buChar char="•"/>
            </a:pPr>
            <a:r>
              <a:rPr lang="en-US" sz="1600" spc="0">
                <a:solidFill>
                  <a:schemeClr val="tx1"/>
                </a:solidFill>
                <a:latin typeface="Segoe UI" panose="020B0502040204020203" pitchFamily="34" charset="0"/>
              </a:rPr>
              <a:t>Near real-time data analytics</a:t>
            </a:r>
          </a:p>
          <a:p>
            <a:pPr marL="230188" indent="-230188">
              <a:spcAft>
                <a:spcPts val="1199"/>
              </a:spcAft>
              <a:buClr>
                <a:schemeClr val="accent1"/>
              </a:buClr>
              <a:buSzPct val="80000"/>
              <a:buFont typeface="Arial" panose="020B0604020202020204" pitchFamily="34" charset="0"/>
              <a:buChar char="•"/>
            </a:pPr>
            <a:r>
              <a:rPr lang="en-US" sz="1600" spc="0">
                <a:solidFill>
                  <a:schemeClr val="tx1"/>
                </a:solidFill>
                <a:latin typeface="Segoe UI" panose="020B0502040204020203" pitchFamily="34" charset="0"/>
              </a:rPr>
              <a:t>No customer-managed ETL required</a:t>
            </a:r>
          </a:p>
          <a:p>
            <a:pPr marL="230188" indent="-230188">
              <a:spcAft>
                <a:spcPts val="1199"/>
              </a:spcAft>
              <a:buClr>
                <a:schemeClr val="accent1"/>
              </a:buClr>
              <a:buSzPct val="80000"/>
              <a:buFont typeface="Arial" panose="020B0604020202020204" pitchFamily="34" charset="0"/>
              <a:buChar char="•"/>
            </a:pPr>
            <a:r>
              <a:rPr lang="en-US" sz="1600" spc="0">
                <a:solidFill>
                  <a:schemeClr val="tx1"/>
                </a:solidFill>
                <a:latin typeface="Segoe UI" panose="020B0502040204020203" pitchFamily="34" charset="0"/>
              </a:rPr>
              <a:t>Built for convergence</a:t>
            </a:r>
          </a:p>
        </p:txBody>
      </p:sp>
      <p:sp>
        <p:nvSpPr>
          <p:cNvPr id="6" name="Title 1">
            <a:extLst>
              <a:ext uri="{FF2B5EF4-FFF2-40B4-BE49-F238E27FC236}">
                <a16:creationId xmlns:a16="http://schemas.microsoft.com/office/drawing/2014/main" id="{6BFA9D30-63B1-463C-9793-4B3F14A52595}"/>
              </a:ext>
              <a:ext uri="{C183D7F6-B498-43B3-948B-1728B52AA6E4}">
                <adec:decorative xmlns:adec="http://schemas.microsoft.com/office/drawing/2017/decorative" val="1"/>
              </a:ext>
            </a:extLst>
          </p:cNvPr>
          <p:cNvSpPr txBox="1">
            <a:spLocks/>
          </p:cNvSpPr>
          <p:nvPr/>
        </p:nvSpPr>
        <p:spPr>
          <a:xfrm>
            <a:off x="588842" y="1352214"/>
            <a:ext cx="4078795" cy="369204"/>
          </a:xfrm>
          <a:prstGeom prst="rect">
            <a:avLst/>
          </a:prstGeom>
        </p:spPr>
        <p:txBody>
          <a:bodyPr vert="horz" wrap="square" lIns="0" tIns="0" rIns="0" bIns="0" rtlCol="0" anchor="t">
            <a:no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2399" spc="0">
                <a:solidFill>
                  <a:schemeClr val="accent2"/>
                </a:solidFill>
                <a:latin typeface="+mn-lt"/>
                <a:ea typeface="Segoe UI Semilight" charset="0"/>
                <a:cs typeface="Segoe UI Semibold"/>
              </a:rPr>
              <a:t>Breaking down the barrier between OLTP and OLAP</a:t>
            </a:r>
          </a:p>
        </p:txBody>
      </p:sp>
      <p:sp>
        <p:nvSpPr>
          <p:cNvPr id="4" name="Title 3">
            <a:extLst>
              <a:ext uri="{FF2B5EF4-FFF2-40B4-BE49-F238E27FC236}">
                <a16:creationId xmlns:a16="http://schemas.microsoft.com/office/drawing/2014/main" id="{32316C3F-B825-7AAE-B277-5BEA6855DC8A}"/>
              </a:ext>
              <a:ext uri="{C183D7F6-B498-43B3-948B-1728B52AA6E4}">
                <adec:decorative xmlns:adec="http://schemas.microsoft.com/office/drawing/2017/decorative" val="1"/>
              </a:ext>
            </a:extLst>
          </p:cNvPr>
          <p:cNvSpPr>
            <a:spLocks noGrp="1"/>
          </p:cNvSpPr>
          <p:nvPr>
            <p:ph type="title"/>
          </p:nvPr>
        </p:nvSpPr>
        <p:spPr/>
        <p:txBody>
          <a:bodyPr/>
          <a:lstStyle/>
          <a:p>
            <a:r>
              <a:rPr lang="en-US"/>
              <a:t>What is Azure Synapse Link for SQL?</a:t>
            </a:r>
          </a:p>
        </p:txBody>
      </p:sp>
      <p:grpSp>
        <p:nvGrpSpPr>
          <p:cNvPr id="22" name="Synaptic conection">
            <a:extLst>
              <a:ext uri="{FF2B5EF4-FFF2-40B4-BE49-F238E27FC236}">
                <a16:creationId xmlns:a16="http://schemas.microsoft.com/office/drawing/2014/main" id="{15A4504A-2C97-D0BD-E76B-5C4D9C5B600B}"/>
              </a:ext>
              <a:ext uri="{C183D7F6-B498-43B3-948B-1728B52AA6E4}">
                <adec:decorative xmlns:adec="http://schemas.microsoft.com/office/drawing/2017/decorative" val="1"/>
              </a:ext>
            </a:extLst>
          </p:cNvPr>
          <p:cNvGrpSpPr>
            <a:grpSpLocks noChangeAspect="1"/>
          </p:cNvGrpSpPr>
          <p:nvPr/>
        </p:nvGrpSpPr>
        <p:grpSpPr bwMode="auto">
          <a:xfrm rot="19671620">
            <a:off x="6940168" y="3749831"/>
            <a:ext cx="1751820" cy="614668"/>
            <a:chOff x="1548" y="3500"/>
            <a:chExt cx="2052" cy="720"/>
          </a:xfrm>
        </p:grpSpPr>
        <p:sp>
          <p:nvSpPr>
            <p:cNvPr id="23" name="Oval 5">
              <a:extLst>
                <a:ext uri="{FF2B5EF4-FFF2-40B4-BE49-F238E27FC236}">
                  <a16:creationId xmlns:a16="http://schemas.microsoft.com/office/drawing/2014/main" id="{E55359A2-969D-5814-8585-4CEA3A04ABB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5B50864E-882F-6D9D-CB3C-02FA1912817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8">
              <a:extLst>
                <a:ext uri="{FF2B5EF4-FFF2-40B4-BE49-F238E27FC236}">
                  <a16:creationId xmlns:a16="http://schemas.microsoft.com/office/drawing/2014/main" id="{93BC2AA3-8B2C-F9B7-FC02-AC9418F5A741}"/>
                </a:ext>
              </a:extLst>
            </p:cNvPr>
            <p:cNvSpPr>
              <a:spLocks noChangeShapeType="1"/>
            </p:cNvSpPr>
            <p:nvPr/>
          </p:nvSpPr>
          <p:spPr bwMode="auto">
            <a:xfrm>
              <a:off x="2873" y="3860"/>
              <a:ext cx="727" cy="0"/>
            </a:xfrm>
            <a:prstGeom prst="line">
              <a:avLst/>
            </a:prstGeom>
            <a:noFill/>
            <a:ln w="31750" cap="flat">
              <a:gradFill flip="none" rotWithShape="1">
                <a:gsLst>
                  <a:gs pos="0">
                    <a:schemeClr val="accent1"/>
                  </a:gs>
                  <a:gs pos="97000">
                    <a:srgbClr val="242429">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49FCBB23-18B0-D011-167D-C7F7825479A6}"/>
                </a:ext>
              </a:extLst>
            </p:cNvPr>
            <p:cNvSpPr>
              <a:spLocks noChangeShapeType="1"/>
            </p:cNvSpPr>
            <p:nvPr/>
          </p:nvSpPr>
          <p:spPr bwMode="auto">
            <a:xfrm>
              <a:off x="1548" y="3860"/>
              <a:ext cx="847" cy="0"/>
            </a:xfrm>
            <a:prstGeom prst="line">
              <a:avLst/>
            </a:prstGeom>
            <a:noFill/>
            <a:ln w="31750" cap="flat">
              <a:gradFill flip="none" rotWithShape="1">
                <a:gsLst>
                  <a:gs pos="0">
                    <a:schemeClr val="accent1"/>
                  </a:gs>
                  <a:gs pos="99000">
                    <a:srgbClr val="242429">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 name="Graphic 1">
            <a:extLst>
              <a:ext uri="{FF2B5EF4-FFF2-40B4-BE49-F238E27FC236}">
                <a16:creationId xmlns:a16="http://schemas.microsoft.com/office/drawing/2014/main" id="{C75C75C9-545E-2933-FA99-98D0159003E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7600" y="3624398"/>
            <a:ext cx="1602220" cy="1761646"/>
          </a:xfrm>
          <a:prstGeom prst="rect">
            <a:avLst/>
          </a:prstGeom>
        </p:spPr>
      </p:pic>
    </p:spTree>
    <p:extLst>
      <p:ext uri="{BB962C8B-B14F-4D97-AF65-F5344CB8AC3E}">
        <p14:creationId xmlns:p14="http://schemas.microsoft.com/office/powerpoint/2010/main" val="3078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Azure Synapse Link for SQL</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4294967295"/>
          </p:nvPr>
        </p:nvSpPr>
        <p:spPr>
          <a:xfrm>
            <a:off x="568534" y="1355725"/>
            <a:ext cx="10318541" cy="738188"/>
          </a:xfrm>
        </p:spPr>
        <p:txBody>
          <a:bodyPr vert="horz" wrap="square" lIns="0" tIns="0" rIns="0" bIns="0" rtlCol="0" anchor="t">
            <a:noAutofit/>
          </a:bodyPr>
          <a:lstStyle/>
          <a:p>
            <a:pPr marL="0">
              <a:spcBef>
                <a:spcPct val="0"/>
              </a:spcBef>
              <a:buNone/>
            </a:pPr>
            <a:r>
              <a:rPr lang="en-US" sz="2399">
                <a:ln w="3175">
                  <a:noFill/>
                </a:ln>
                <a:solidFill>
                  <a:schemeClr val="accent2"/>
                </a:solidFill>
                <a:latin typeface="+mn-lt"/>
                <a:cs typeface="Segoe UI Semibold"/>
              </a:rPr>
              <a:t>Empower near real time analytics over operational data in Azure SQL Database and SQL Server 2022.</a:t>
            </a:r>
          </a:p>
        </p:txBody>
      </p:sp>
      <p:grpSp>
        <p:nvGrpSpPr>
          <p:cNvPr id="50" name="Group 49" descr="Azure Synapse Link for SQL diagram">
            <a:extLst>
              <a:ext uri="{FF2B5EF4-FFF2-40B4-BE49-F238E27FC236}">
                <a16:creationId xmlns:a16="http://schemas.microsoft.com/office/drawing/2014/main" id="{E0E8D717-5FA2-4688-5D3D-B4015CFDED37}"/>
              </a:ext>
            </a:extLst>
          </p:cNvPr>
          <p:cNvGrpSpPr/>
          <p:nvPr/>
        </p:nvGrpSpPr>
        <p:grpSpPr>
          <a:xfrm>
            <a:off x="441212" y="2391045"/>
            <a:ext cx="10138051" cy="2447171"/>
            <a:chOff x="441212" y="2391045"/>
            <a:chExt cx="10138051" cy="2447171"/>
          </a:xfrm>
        </p:grpSpPr>
        <p:grpSp>
          <p:nvGrpSpPr>
            <p:cNvPr id="30" name="Synaptic conection">
              <a:extLst>
                <a:ext uri="{FF2B5EF4-FFF2-40B4-BE49-F238E27FC236}">
                  <a16:creationId xmlns:a16="http://schemas.microsoft.com/office/drawing/2014/main" id="{F0BAD189-32E0-C632-CB53-3A092678BFC0}"/>
                </a:ext>
              </a:extLst>
            </p:cNvPr>
            <p:cNvGrpSpPr>
              <a:grpSpLocks noChangeAspect="1"/>
            </p:cNvGrpSpPr>
            <p:nvPr/>
          </p:nvGrpSpPr>
          <p:grpSpPr bwMode="auto">
            <a:xfrm>
              <a:off x="3433610" y="3221658"/>
              <a:ext cx="3063587" cy="519747"/>
              <a:chOff x="640" y="3500"/>
              <a:chExt cx="3974" cy="720"/>
            </a:xfrm>
          </p:grpSpPr>
          <p:sp>
            <p:nvSpPr>
              <p:cNvPr id="31" name="Freeform 6">
                <a:extLst>
                  <a:ext uri="{FF2B5EF4-FFF2-40B4-BE49-F238E27FC236}">
                    <a16:creationId xmlns:a16="http://schemas.microsoft.com/office/drawing/2014/main" id="{7E6DFB96-3373-7ACB-C32E-27EA9F553A58}"/>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8">
                <a:extLst>
                  <a:ext uri="{FF2B5EF4-FFF2-40B4-BE49-F238E27FC236}">
                    <a16:creationId xmlns:a16="http://schemas.microsoft.com/office/drawing/2014/main" id="{7E1348D8-D47A-2DE6-36DF-32CF8A60BDD8}"/>
                  </a:ext>
                </a:extLst>
              </p:cNvPr>
              <p:cNvSpPr>
                <a:spLocks noChangeShapeType="1"/>
              </p:cNvSpPr>
              <p:nvPr/>
            </p:nvSpPr>
            <p:spPr bwMode="auto">
              <a:xfrm>
                <a:off x="2873" y="3860"/>
                <a:ext cx="174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8">
                <a:extLst>
                  <a:ext uri="{FF2B5EF4-FFF2-40B4-BE49-F238E27FC236}">
                    <a16:creationId xmlns:a16="http://schemas.microsoft.com/office/drawing/2014/main" id="{2A6949E6-7159-270F-BD77-148BCDC88D9F}"/>
                  </a:ext>
                </a:extLst>
              </p:cNvPr>
              <p:cNvSpPr>
                <a:spLocks noChangeShapeType="1"/>
              </p:cNvSpPr>
              <p:nvPr/>
            </p:nvSpPr>
            <p:spPr bwMode="auto">
              <a:xfrm>
                <a:off x="640" y="3860"/>
                <a:ext cx="1787"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5">
                <a:extLst>
                  <a:ext uri="{FF2B5EF4-FFF2-40B4-BE49-F238E27FC236}">
                    <a16:creationId xmlns:a16="http://schemas.microsoft.com/office/drawing/2014/main" id="{B0F317D9-D7A2-30C2-4791-2BDB90824DC6}"/>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ED55B956-6E9E-9FBA-92EE-4578461BF783}"/>
                </a:ext>
              </a:extLst>
            </p:cNvPr>
            <p:cNvSpPr/>
            <p:nvPr/>
          </p:nvSpPr>
          <p:spPr bwMode="auto">
            <a:xfrm>
              <a:off x="6382874" y="2391045"/>
              <a:ext cx="4196389" cy="2447171"/>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C3F57512-FF11-079E-F23F-2C4DFAF9A3AF}"/>
                </a:ext>
              </a:extLst>
            </p:cNvPr>
            <p:cNvSpPr txBox="1"/>
            <p:nvPr/>
          </p:nvSpPr>
          <p:spPr>
            <a:xfrm>
              <a:off x="3885980" y="3871100"/>
              <a:ext cx="2158850" cy="646331"/>
            </a:xfrm>
            <a:prstGeom prst="rect">
              <a:avLst/>
            </a:prstGeom>
            <a:noFill/>
          </p:spPr>
          <p:txBody>
            <a:bodyPr wrap="square" rtlCol="0">
              <a:spAutoFit/>
            </a:bodyPr>
            <a:lstStyle/>
            <a:p>
              <a:pPr algn="ctr"/>
              <a:r>
                <a:rPr lang="en-US">
                  <a:solidFill>
                    <a:schemeClr val="accent2"/>
                  </a:solidFill>
                  <a:latin typeface="Segoe UI" panose="020B0502040204020203" pitchFamily="34" charset="0"/>
                  <a:cs typeface="Segoe UI" panose="020B0502040204020203" pitchFamily="34" charset="0"/>
                </a:rPr>
                <a:t>Synapse Link</a:t>
              </a:r>
              <a:br>
                <a:rPr lang="en-US">
                  <a:solidFill>
                    <a:schemeClr val="accent2"/>
                  </a:solidFill>
                  <a:latin typeface="Segoe UI" panose="020B0502040204020203" pitchFamily="34" charset="0"/>
                  <a:cs typeface="Segoe UI" panose="020B0502040204020203" pitchFamily="34" charset="0"/>
                </a:rPr>
              </a:br>
              <a:r>
                <a:rPr lang="en-US">
                  <a:solidFill>
                    <a:schemeClr val="accent2"/>
                  </a:solidFill>
                  <a:latin typeface="Segoe UI" panose="020B0502040204020203" pitchFamily="34" charset="0"/>
                  <a:cs typeface="Segoe UI" panose="020B0502040204020203" pitchFamily="34" charset="0"/>
                </a:rPr>
                <a:t>for SQL</a:t>
              </a:r>
            </a:p>
          </p:txBody>
        </p:sp>
        <p:pic>
          <p:nvPicPr>
            <p:cNvPr id="2" name="Graphic 1">
              <a:extLst>
                <a:ext uri="{FF2B5EF4-FFF2-40B4-BE49-F238E27FC236}">
                  <a16:creationId xmlns:a16="http://schemas.microsoft.com/office/drawing/2014/main" id="{E8F1F51C-1C35-2BF4-5F0F-9E89C53D94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9273" y="2978175"/>
              <a:ext cx="932514" cy="964241"/>
            </a:xfrm>
            <a:prstGeom prst="rect">
              <a:avLst/>
            </a:prstGeom>
          </p:spPr>
        </p:pic>
        <p:grpSp>
          <p:nvGrpSpPr>
            <p:cNvPr id="49" name="Group 48">
              <a:extLst>
                <a:ext uri="{FF2B5EF4-FFF2-40B4-BE49-F238E27FC236}">
                  <a16:creationId xmlns:a16="http://schemas.microsoft.com/office/drawing/2014/main" id="{C6AB38EB-08F4-EB45-51FC-5A350B68C6F6}"/>
                </a:ext>
              </a:extLst>
            </p:cNvPr>
            <p:cNvGrpSpPr/>
            <p:nvPr/>
          </p:nvGrpSpPr>
          <p:grpSpPr>
            <a:xfrm>
              <a:off x="6700685" y="2974502"/>
              <a:ext cx="1005840" cy="966727"/>
              <a:chOff x="6631235" y="3020802"/>
              <a:chExt cx="1005840" cy="966727"/>
            </a:xfrm>
          </p:grpSpPr>
          <p:sp>
            <p:nvSpPr>
              <p:cNvPr id="10" name="Freeform: Shape 9">
                <a:extLst>
                  <a:ext uri="{FF2B5EF4-FFF2-40B4-BE49-F238E27FC236}">
                    <a16:creationId xmlns:a16="http://schemas.microsoft.com/office/drawing/2014/main" id="{AA573202-034E-7E1D-B53B-831CDAAD141E}"/>
                  </a:ext>
                </a:extLst>
              </p:cNvPr>
              <p:cNvSpPr/>
              <p:nvPr/>
            </p:nvSpPr>
            <p:spPr>
              <a:xfrm>
                <a:off x="6631235" y="3020802"/>
                <a:ext cx="822864" cy="745374"/>
              </a:xfrm>
              <a:custGeom>
                <a:avLst/>
                <a:gdLst>
                  <a:gd name="connsiteX0" fmla="*/ 1007722 w 2015443"/>
                  <a:gd name="connsiteY0" fmla="*/ 0 h 1825648"/>
                  <a:gd name="connsiteX1" fmla="*/ 0 w 2015443"/>
                  <a:gd name="connsiteY1" fmla="*/ 584449 h 1825648"/>
                  <a:gd name="connsiteX2" fmla="*/ 0 w 2015443"/>
                  <a:gd name="connsiteY2" fmla="*/ 729054 h 1825648"/>
                  <a:gd name="connsiteX3" fmla="*/ 185276 w 2015443"/>
                  <a:gd name="connsiteY3" fmla="*/ 729054 h 1825648"/>
                  <a:gd name="connsiteX4" fmla="*/ 185276 w 2015443"/>
                  <a:gd name="connsiteY4" fmla="*/ 1825649 h 1825648"/>
                  <a:gd name="connsiteX5" fmla="*/ 367540 w 2015443"/>
                  <a:gd name="connsiteY5" fmla="*/ 1825649 h 1825648"/>
                  <a:gd name="connsiteX6" fmla="*/ 367540 w 2015443"/>
                  <a:gd name="connsiteY6" fmla="*/ 729054 h 1825648"/>
                  <a:gd name="connsiteX7" fmla="*/ 1647904 w 2015443"/>
                  <a:gd name="connsiteY7" fmla="*/ 729054 h 1825648"/>
                  <a:gd name="connsiteX8" fmla="*/ 1647904 w 2015443"/>
                  <a:gd name="connsiteY8" fmla="*/ 1825649 h 1825648"/>
                  <a:gd name="connsiteX9" fmla="*/ 1830168 w 2015443"/>
                  <a:gd name="connsiteY9" fmla="*/ 1825649 h 1825648"/>
                  <a:gd name="connsiteX10" fmla="*/ 1830168 w 2015443"/>
                  <a:gd name="connsiteY10" fmla="*/ 729054 h 1825648"/>
                  <a:gd name="connsiteX11" fmla="*/ 2015444 w 2015443"/>
                  <a:gd name="connsiteY11" fmla="*/ 729054 h 1825648"/>
                  <a:gd name="connsiteX12" fmla="*/ 2015444 w 2015443"/>
                  <a:gd name="connsiteY12" fmla="*/ 584449 h 1825648"/>
                  <a:gd name="connsiteX13" fmla="*/ 1007722 w 2015443"/>
                  <a:gd name="connsiteY13" fmla="*/ 0 h 182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5443" h="1825648">
                    <a:moveTo>
                      <a:pt x="1007722" y="0"/>
                    </a:moveTo>
                    <a:lnTo>
                      <a:pt x="0" y="584449"/>
                    </a:lnTo>
                    <a:lnTo>
                      <a:pt x="0" y="729054"/>
                    </a:lnTo>
                    <a:lnTo>
                      <a:pt x="185276" y="729054"/>
                    </a:lnTo>
                    <a:lnTo>
                      <a:pt x="185276" y="1825649"/>
                    </a:lnTo>
                    <a:lnTo>
                      <a:pt x="367540" y="1825649"/>
                    </a:lnTo>
                    <a:lnTo>
                      <a:pt x="367540" y="729054"/>
                    </a:lnTo>
                    <a:lnTo>
                      <a:pt x="1647904" y="729054"/>
                    </a:lnTo>
                    <a:lnTo>
                      <a:pt x="1647904" y="1825649"/>
                    </a:lnTo>
                    <a:lnTo>
                      <a:pt x="1830168" y="1825649"/>
                    </a:lnTo>
                    <a:lnTo>
                      <a:pt x="1830168" y="729054"/>
                    </a:lnTo>
                    <a:lnTo>
                      <a:pt x="2015444" y="729054"/>
                    </a:lnTo>
                    <a:lnTo>
                      <a:pt x="2015444" y="584449"/>
                    </a:lnTo>
                    <a:lnTo>
                      <a:pt x="1007722" y="0"/>
                    </a:ln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01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1A2B27B5-BDC7-092C-CA11-613B0D51D12D}"/>
                  </a:ext>
                </a:extLst>
              </p:cNvPr>
              <p:cNvSpPr/>
              <p:nvPr/>
            </p:nvSpPr>
            <p:spPr>
              <a:xfrm>
                <a:off x="6826672" y="3676530"/>
                <a:ext cx="90016" cy="89646"/>
              </a:xfrm>
              <a:custGeom>
                <a:avLst/>
                <a:gdLst>
                  <a:gd name="connsiteX0" fmla="*/ 0 w 366033"/>
                  <a:gd name="connsiteY0" fmla="*/ 0 h 364527"/>
                  <a:gd name="connsiteX1" fmla="*/ 366033 w 366033"/>
                  <a:gd name="connsiteY1" fmla="*/ 0 h 364527"/>
                  <a:gd name="connsiteX2" fmla="*/ 366033 w 366033"/>
                  <a:gd name="connsiteY2" fmla="*/ 364527 h 364527"/>
                  <a:gd name="connsiteX3" fmla="*/ 0 w 366033"/>
                  <a:gd name="connsiteY3" fmla="*/ 364527 h 364527"/>
                </a:gdLst>
                <a:ahLst/>
                <a:cxnLst>
                  <a:cxn ang="0">
                    <a:pos x="connsiteX0" y="connsiteY0"/>
                  </a:cxn>
                  <a:cxn ang="0">
                    <a:pos x="connsiteX1" y="connsiteY1"/>
                  </a:cxn>
                  <a:cxn ang="0">
                    <a:pos x="connsiteX2" y="connsiteY2"/>
                  </a:cxn>
                  <a:cxn ang="0">
                    <a:pos x="connsiteX3" y="connsiteY3"/>
                  </a:cxn>
                </a:cxnLst>
                <a:rect l="l" t="t" r="r" b="b"/>
                <a:pathLst>
                  <a:path w="366033" h="364527">
                    <a:moveTo>
                      <a:pt x="0" y="0"/>
                    </a:moveTo>
                    <a:lnTo>
                      <a:pt x="366033" y="0"/>
                    </a:lnTo>
                    <a:lnTo>
                      <a:pt x="366033" y="364527"/>
                    </a:lnTo>
                    <a:lnTo>
                      <a:pt x="0" y="364527"/>
                    </a:lnTo>
                    <a:close/>
                  </a:path>
                </a:pathLst>
              </a:custGeom>
              <a:solidFill>
                <a:srgbClr val="50E6FF"/>
              </a:solidFill>
              <a:ln w="15035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6C1B400-9823-89C8-D9EB-AD4D0DD069CB}"/>
                  </a:ext>
                </a:extLst>
              </p:cNvPr>
              <p:cNvSpPr/>
              <p:nvPr/>
            </p:nvSpPr>
            <p:spPr>
              <a:xfrm>
                <a:off x="6946894" y="3676530"/>
                <a:ext cx="90016" cy="89646"/>
              </a:xfrm>
              <a:custGeom>
                <a:avLst/>
                <a:gdLst>
                  <a:gd name="connsiteX0" fmla="*/ 0 w 366033"/>
                  <a:gd name="connsiteY0" fmla="*/ 364527 h 364527"/>
                  <a:gd name="connsiteX1" fmla="*/ 366033 w 366033"/>
                  <a:gd name="connsiteY1" fmla="*/ 364527 h 364527"/>
                  <a:gd name="connsiteX2" fmla="*/ 366033 w 366033"/>
                  <a:gd name="connsiteY2" fmla="*/ 0 h 364527"/>
                  <a:gd name="connsiteX3" fmla="*/ 4519 w 366033"/>
                  <a:gd name="connsiteY3" fmla="*/ 0 h 364527"/>
                  <a:gd name="connsiteX4" fmla="*/ 0 w 366033"/>
                  <a:gd name="connsiteY4" fmla="*/ 364527 h 36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33" h="364527">
                    <a:moveTo>
                      <a:pt x="0" y="364527"/>
                    </a:moveTo>
                    <a:lnTo>
                      <a:pt x="366033" y="364527"/>
                    </a:lnTo>
                    <a:lnTo>
                      <a:pt x="366033" y="0"/>
                    </a:lnTo>
                    <a:lnTo>
                      <a:pt x="4519" y="0"/>
                    </a:lnTo>
                    <a:lnTo>
                      <a:pt x="0" y="364527"/>
                    </a:lnTo>
                    <a:close/>
                  </a:path>
                </a:pathLst>
              </a:custGeom>
              <a:solidFill>
                <a:srgbClr val="50E6FF"/>
              </a:solidFill>
              <a:ln w="15035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3F74FD9-C238-8408-F1D5-65BB31681384}"/>
                  </a:ext>
                </a:extLst>
              </p:cNvPr>
              <p:cNvSpPr/>
              <p:nvPr/>
            </p:nvSpPr>
            <p:spPr>
              <a:xfrm>
                <a:off x="6826672" y="3541321"/>
                <a:ext cx="90016" cy="90757"/>
              </a:xfrm>
              <a:custGeom>
                <a:avLst/>
                <a:gdLst>
                  <a:gd name="connsiteX0" fmla="*/ 0 w 366033"/>
                  <a:gd name="connsiteY0" fmla="*/ 0 h 369046"/>
                  <a:gd name="connsiteX1" fmla="*/ 366033 w 366033"/>
                  <a:gd name="connsiteY1" fmla="*/ 0 h 369046"/>
                  <a:gd name="connsiteX2" fmla="*/ 366033 w 366033"/>
                  <a:gd name="connsiteY2" fmla="*/ 369046 h 369046"/>
                  <a:gd name="connsiteX3" fmla="*/ 0 w 366033"/>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6033" h="369046">
                    <a:moveTo>
                      <a:pt x="0" y="0"/>
                    </a:moveTo>
                    <a:lnTo>
                      <a:pt x="366033" y="0"/>
                    </a:lnTo>
                    <a:lnTo>
                      <a:pt x="366033" y="369046"/>
                    </a:lnTo>
                    <a:lnTo>
                      <a:pt x="0" y="369046"/>
                    </a:lnTo>
                    <a:close/>
                  </a:path>
                </a:pathLst>
              </a:custGeom>
              <a:solidFill>
                <a:srgbClr val="50E6FF"/>
              </a:solidFill>
              <a:ln w="15035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45E836-9B7E-11DE-C926-7B19C0325E5A}"/>
                  </a:ext>
                </a:extLst>
              </p:cNvPr>
              <p:cNvSpPr/>
              <p:nvPr/>
            </p:nvSpPr>
            <p:spPr>
              <a:xfrm>
                <a:off x="6946894" y="3541321"/>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1BCC55A-0362-78D9-2A3C-B65E93483EC9}"/>
                  </a:ext>
                </a:extLst>
              </p:cNvPr>
              <p:cNvSpPr/>
              <p:nvPr/>
            </p:nvSpPr>
            <p:spPr>
              <a:xfrm>
                <a:off x="7067117" y="3676530"/>
                <a:ext cx="90016" cy="89646"/>
              </a:xfrm>
              <a:custGeom>
                <a:avLst/>
                <a:gdLst>
                  <a:gd name="connsiteX0" fmla="*/ 0 w 366033"/>
                  <a:gd name="connsiteY0" fmla="*/ 364527 h 364527"/>
                  <a:gd name="connsiteX1" fmla="*/ 366033 w 366033"/>
                  <a:gd name="connsiteY1" fmla="*/ 364527 h 364527"/>
                  <a:gd name="connsiteX2" fmla="*/ 366033 w 366033"/>
                  <a:gd name="connsiteY2" fmla="*/ 0 h 364527"/>
                  <a:gd name="connsiteX3" fmla="*/ 4519 w 366033"/>
                  <a:gd name="connsiteY3" fmla="*/ 0 h 364527"/>
                  <a:gd name="connsiteX4" fmla="*/ 0 w 366033"/>
                  <a:gd name="connsiteY4" fmla="*/ 364527 h 36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33" h="364527">
                    <a:moveTo>
                      <a:pt x="0" y="364527"/>
                    </a:moveTo>
                    <a:lnTo>
                      <a:pt x="366033" y="364527"/>
                    </a:lnTo>
                    <a:lnTo>
                      <a:pt x="366033" y="0"/>
                    </a:lnTo>
                    <a:lnTo>
                      <a:pt x="4519" y="0"/>
                    </a:lnTo>
                    <a:lnTo>
                      <a:pt x="0" y="364527"/>
                    </a:lnTo>
                    <a:close/>
                  </a:path>
                </a:pathLst>
              </a:custGeom>
              <a:solidFill>
                <a:srgbClr val="50E6FF"/>
              </a:solidFill>
              <a:ln w="15035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B4C8DA1-0070-8DD0-DDD4-17CCA7A3B86B}"/>
                  </a:ext>
                </a:extLst>
              </p:cNvPr>
              <p:cNvSpPr/>
              <p:nvPr/>
            </p:nvSpPr>
            <p:spPr>
              <a:xfrm>
                <a:off x="6887338" y="3406924"/>
                <a:ext cx="88905" cy="90757"/>
              </a:xfrm>
              <a:custGeom>
                <a:avLst/>
                <a:gdLst>
                  <a:gd name="connsiteX0" fmla="*/ 0 w 361514"/>
                  <a:gd name="connsiteY0" fmla="*/ 0 h 369046"/>
                  <a:gd name="connsiteX1" fmla="*/ 361515 w 361514"/>
                  <a:gd name="connsiteY1" fmla="*/ 0 h 369046"/>
                  <a:gd name="connsiteX2" fmla="*/ 361515 w 361514"/>
                  <a:gd name="connsiteY2" fmla="*/ 369046 h 369046"/>
                  <a:gd name="connsiteX3" fmla="*/ 0 w 361514"/>
                  <a:gd name="connsiteY3" fmla="*/ 369046 h 369046"/>
                </a:gdLst>
                <a:ahLst/>
                <a:cxnLst>
                  <a:cxn ang="0">
                    <a:pos x="connsiteX0" y="connsiteY0"/>
                  </a:cxn>
                  <a:cxn ang="0">
                    <a:pos x="connsiteX1" y="connsiteY1"/>
                  </a:cxn>
                  <a:cxn ang="0">
                    <a:pos x="connsiteX2" y="connsiteY2"/>
                  </a:cxn>
                  <a:cxn ang="0">
                    <a:pos x="connsiteX3" y="connsiteY3"/>
                  </a:cxn>
                </a:cxnLst>
                <a:rect l="l" t="t" r="r" b="b"/>
                <a:pathLst>
                  <a:path w="361514" h="369046">
                    <a:moveTo>
                      <a:pt x="0" y="0"/>
                    </a:moveTo>
                    <a:lnTo>
                      <a:pt x="361515" y="0"/>
                    </a:lnTo>
                    <a:lnTo>
                      <a:pt x="361515" y="369046"/>
                    </a:lnTo>
                    <a:lnTo>
                      <a:pt x="0" y="369046"/>
                    </a:lnTo>
                    <a:close/>
                  </a:path>
                </a:pathLst>
              </a:custGeom>
              <a:solidFill>
                <a:srgbClr val="50E6FF"/>
              </a:solidFill>
              <a:ln w="150359" cap="flat">
                <a:noFill/>
                <a:prstDash val="solid"/>
                <a:miter/>
              </a:ln>
            </p:spPr>
            <p:txBody>
              <a:bodyPr rtlCol="0" anchor="ctr"/>
              <a:lstStyle/>
              <a:p>
                <a:endParaRPr lang="en-US"/>
              </a:p>
            </p:txBody>
          </p:sp>
          <p:pic>
            <p:nvPicPr>
              <p:cNvPr id="25" name="Graphic 24">
                <a:extLst>
                  <a:ext uri="{FF2B5EF4-FFF2-40B4-BE49-F238E27FC236}">
                    <a16:creationId xmlns:a16="http://schemas.microsoft.com/office/drawing/2014/main" id="{8AF03528-973E-F98E-573D-C65DEAC2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8258" y="3461401"/>
                <a:ext cx="508817" cy="526128"/>
              </a:xfrm>
              <a:prstGeom prst="rect">
                <a:avLst/>
              </a:prstGeom>
            </p:spPr>
          </p:pic>
        </p:grpSp>
        <p:grpSp>
          <p:nvGrpSpPr>
            <p:cNvPr id="47" name="Group 46">
              <a:extLst>
                <a:ext uri="{FF2B5EF4-FFF2-40B4-BE49-F238E27FC236}">
                  <a16:creationId xmlns:a16="http://schemas.microsoft.com/office/drawing/2014/main" id="{1B32FD10-5286-4B08-51F9-DD950DC6B0E9}"/>
                </a:ext>
              </a:extLst>
            </p:cNvPr>
            <p:cNvGrpSpPr/>
            <p:nvPr/>
          </p:nvGrpSpPr>
          <p:grpSpPr>
            <a:xfrm>
              <a:off x="6964016" y="4276853"/>
              <a:ext cx="3077861" cy="382678"/>
              <a:chOff x="6630302" y="4392603"/>
              <a:chExt cx="3077861" cy="382678"/>
            </a:xfrm>
          </p:grpSpPr>
          <p:pic>
            <p:nvPicPr>
              <p:cNvPr id="36" name="Graphic 35">
                <a:extLst>
                  <a:ext uri="{FF2B5EF4-FFF2-40B4-BE49-F238E27FC236}">
                    <a16:creationId xmlns:a16="http://schemas.microsoft.com/office/drawing/2014/main" id="{9742B8BA-B12C-46EE-2A3F-7C09964194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30302" y="4392603"/>
                <a:ext cx="332851" cy="382678"/>
              </a:xfrm>
              <a:prstGeom prst="rect">
                <a:avLst/>
              </a:prstGeom>
            </p:spPr>
          </p:pic>
          <p:sp>
            <p:nvSpPr>
              <p:cNvPr id="37" name="Rectangle 36">
                <a:extLst>
                  <a:ext uri="{FF2B5EF4-FFF2-40B4-BE49-F238E27FC236}">
                    <a16:creationId xmlns:a16="http://schemas.microsoft.com/office/drawing/2014/main" id="{2FEE3B99-6131-AF75-2AFE-4DF90CC40C67}"/>
                  </a:ext>
                </a:extLst>
              </p:cNvPr>
              <p:cNvSpPr/>
              <p:nvPr/>
            </p:nvSpPr>
            <p:spPr>
              <a:xfrm>
                <a:off x="6992355" y="4407644"/>
                <a:ext cx="2715808" cy="352597"/>
              </a:xfrm>
              <a:prstGeom prst="rect">
                <a:avLst/>
              </a:prstGeom>
            </p:spPr>
            <p:txBody>
              <a:bodyPr wrap="none" anchor="ctr" anchorCtr="0">
                <a:spAutoFit/>
              </a:bodyPr>
              <a:lstStyle/>
              <a:p>
                <a:pPr defTabSz="710013">
                  <a:lnSpc>
                    <a:spcPct val="94000"/>
                  </a:lnSpc>
                  <a:spcBef>
                    <a:spcPct val="0"/>
                  </a:spcBef>
                  <a:defRPr/>
                </a:pPr>
                <a:r>
                  <a:rPr lang="en-US" sz="1799" kern="0">
                    <a:solidFill>
                      <a:srgbClr val="49D9F4"/>
                    </a:solidFill>
                    <a:latin typeface="+mj-lt"/>
                    <a:cs typeface="Segoe UI" panose="020B0502040204020203" pitchFamily="34" charset="0"/>
                  </a:rPr>
                  <a:t>Azure Synapse Analytics</a:t>
                </a:r>
              </a:p>
            </p:txBody>
          </p:sp>
        </p:grpSp>
        <p:sp>
          <p:nvSpPr>
            <p:cNvPr id="38" name="Rectangle 37">
              <a:extLst>
                <a:ext uri="{FF2B5EF4-FFF2-40B4-BE49-F238E27FC236}">
                  <a16:creationId xmlns:a16="http://schemas.microsoft.com/office/drawing/2014/main" id="{385D1195-6E5E-FD72-FD3C-E8A2507F7AB8}"/>
                </a:ext>
              </a:extLst>
            </p:cNvPr>
            <p:cNvSpPr/>
            <p:nvPr/>
          </p:nvSpPr>
          <p:spPr bwMode="auto">
            <a:xfrm>
              <a:off x="7779652" y="3228555"/>
              <a:ext cx="1842236"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52" tIns="0" rIns="0" bIns="0" numCol="1" spcCol="0" rtlCol="0" fromWordArt="0" anchor="ctr" anchorCtr="0" forceAA="0" compatLnSpc="1">
              <a:prstTxWarp prst="textNoShape">
                <a:avLst/>
              </a:prstTxWarp>
              <a:noAutofit/>
            </a:bodyPr>
            <a:lstStyle/>
            <a:p>
              <a:pP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Synapse SQL</a:t>
              </a:r>
            </a:p>
          </p:txBody>
        </p:sp>
        <p:sp>
          <p:nvSpPr>
            <p:cNvPr id="39" name="Rectangle 38">
              <a:extLst>
                <a:ext uri="{FF2B5EF4-FFF2-40B4-BE49-F238E27FC236}">
                  <a16:creationId xmlns:a16="http://schemas.microsoft.com/office/drawing/2014/main" id="{22845467-2F6D-522C-2E9E-8ADFF0C9048D}"/>
                </a:ext>
              </a:extLst>
            </p:cNvPr>
            <p:cNvSpPr/>
            <p:nvPr/>
          </p:nvSpPr>
          <p:spPr bwMode="auto">
            <a:xfrm>
              <a:off x="9421792" y="2391045"/>
              <a:ext cx="1157471" cy="96957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ADX</a:t>
              </a:r>
              <a:br>
                <a:rPr lang="en-US" sz="1600" kern="0">
                  <a:solidFill>
                    <a:schemeClr val="tx1"/>
                  </a:solidFill>
                  <a:latin typeface="Segoe UI" panose="020B0502040204020203" pitchFamily="34" charset="0"/>
                  <a:cs typeface="Segoe UI" panose="020B0502040204020203" pitchFamily="34" charset="0"/>
                </a:rPr>
              </a:br>
              <a:r>
                <a:rPr lang="en-US" sz="1600" kern="0">
                  <a:solidFill>
                    <a:schemeClr val="tx1"/>
                  </a:solidFill>
                  <a:latin typeface="Segoe UI" panose="020B0502040204020203" pitchFamily="34" charset="0"/>
                  <a:cs typeface="Segoe UI" panose="020B0502040204020203" pitchFamily="34" charset="0"/>
                </a:rPr>
                <a:t>SQK</a:t>
              </a:r>
              <a:br>
                <a:rPr lang="en-US" sz="1600" kern="0">
                  <a:solidFill>
                    <a:schemeClr val="tx1"/>
                  </a:solidFill>
                  <a:latin typeface="Segoe UI" panose="020B0502040204020203" pitchFamily="34" charset="0"/>
                  <a:cs typeface="Segoe UI" panose="020B0502040204020203" pitchFamily="34" charset="0"/>
                </a:rPr>
              </a:br>
              <a:r>
                <a:rPr lang="en-US" sz="1600" kern="0">
                  <a:solidFill>
                    <a:schemeClr val="tx1"/>
                  </a:solidFill>
                  <a:latin typeface="Segoe UI" panose="020B0502040204020203" pitchFamily="34" charset="0"/>
                  <a:cs typeface="Segoe UI" panose="020B0502040204020203" pitchFamily="34" charset="0"/>
                </a:rPr>
                <a:t>Spark</a:t>
              </a:r>
            </a:p>
          </p:txBody>
        </p:sp>
        <p:sp>
          <p:nvSpPr>
            <p:cNvPr id="42" name="Rectangle 41">
              <a:extLst>
                <a:ext uri="{FF2B5EF4-FFF2-40B4-BE49-F238E27FC236}">
                  <a16:creationId xmlns:a16="http://schemas.microsoft.com/office/drawing/2014/main" id="{27448BB5-27B0-ECBC-2A16-086752CE5B1D}"/>
                </a:ext>
              </a:extLst>
            </p:cNvPr>
            <p:cNvSpPr/>
            <p:nvPr/>
          </p:nvSpPr>
          <p:spPr bwMode="auto">
            <a:xfrm>
              <a:off x="441212" y="3237334"/>
              <a:ext cx="2133488" cy="49338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10013">
                <a:lnSpc>
                  <a:spcPct val="94000"/>
                </a:lnSpc>
                <a:spcBef>
                  <a:spcPct val="0"/>
                </a:spcBef>
                <a:defRPr/>
              </a:pPr>
              <a:r>
                <a:rPr lang="en-US" sz="1600" kern="0">
                  <a:solidFill>
                    <a:schemeClr val="tx1"/>
                  </a:solidFill>
                  <a:latin typeface="Segoe UI" panose="020B0502040204020203" pitchFamily="34" charset="0"/>
                  <a:cs typeface="Segoe UI" panose="020B0502040204020203" pitchFamily="34" charset="0"/>
                </a:rPr>
                <a:t>Azure SQL Database </a:t>
              </a:r>
              <a:br>
                <a:rPr lang="en-US" sz="1600" kern="0">
                  <a:solidFill>
                    <a:schemeClr val="tx1"/>
                  </a:solidFill>
                  <a:latin typeface="Segoe UI" panose="020B0502040204020203" pitchFamily="34" charset="0"/>
                  <a:cs typeface="Segoe UI" panose="020B0502040204020203" pitchFamily="34" charset="0"/>
                </a:rPr>
              </a:br>
              <a:r>
                <a:rPr lang="en-US" sz="1600" kern="0">
                  <a:solidFill>
                    <a:schemeClr val="tx1"/>
                  </a:solidFill>
                  <a:latin typeface="Segoe UI" panose="020B0502040204020203" pitchFamily="34" charset="0"/>
                  <a:cs typeface="Segoe UI" panose="020B0502040204020203" pitchFamily="34" charset="0"/>
                </a:rPr>
                <a:t>&amp; SQL Server 2022</a:t>
              </a:r>
            </a:p>
          </p:txBody>
        </p:sp>
      </p:grpSp>
      <p:sp>
        <p:nvSpPr>
          <p:cNvPr id="9" name="TextBox 8">
            <a:extLst>
              <a:ext uri="{FF2B5EF4-FFF2-40B4-BE49-F238E27FC236}">
                <a16:creationId xmlns:a16="http://schemas.microsoft.com/office/drawing/2014/main" id="{EA293E27-A6C7-5790-76D1-B34C8B031C94}"/>
              </a:ext>
            </a:extLst>
          </p:cNvPr>
          <p:cNvSpPr txBox="1"/>
          <p:nvPr/>
        </p:nvSpPr>
        <p:spPr>
          <a:xfrm>
            <a:off x="568534" y="5293524"/>
            <a:ext cx="11449987" cy="1046440"/>
          </a:xfrm>
          <a:prstGeom prst="rect">
            <a:avLst/>
          </a:prstGeom>
        </p:spPr>
        <p:txBody>
          <a:bodyPr vert="horz" wrap="square" lIns="0" tIns="0" rIns="0" bIns="0" rtlCol="0" anchor="t">
            <a:spAutoFit/>
          </a:bodyPr>
          <a:lstStyle>
            <a:defPPr>
              <a:defRPr lang="en-US"/>
            </a:defPPr>
            <a:lvl1pPr marL="230188" indent="-230188" defTabSz="932742">
              <a:lnSpc>
                <a:spcPct val="100000"/>
              </a:lnSpc>
              <a:spcBef>
                <a:spcPct val="0"/>
              </a:spcBef>
              <a:spcAft>
                <a:spcPts val="1199"/>
              </a:spcAft>
              <a:buClr>
                <a:schemeClr val="accent1"/>
              </a:buClr>
              <a:buSzPct val="80000"/>
              <a:buFont typeface="Arial" panose="020B0604020202020204" pitchFamily="34" charset="0"/>
              <a:buChar char="•"/>
              <a:defRPr sz="1600" b="0" cap="none" spc="0" baseline="0">
                <a:ln w="3175">
                  <a:noFill/>
                </a:ln>
                <a:gradFill>
                  <a:gsLst>
                    <a:gs pos="7051">
                      <a:schemeClr val="tx1"/>
                    </a:gs>
                    <a:gs pos="20000">
                      <a:schemeClr val="tx1"/>
                    </a:gs>
                  </a:gsLst>
                  <a:lin ang="5400000" scaled="1"/>
                </a:gradFill>
                <a:effectLst/>
                <a:latin typeface="Segoe UI" panose="020B0502040204020203" pitchFamily="34" charset="0"/>
                <a:cs typeface="Segoe UI" pitchFamily="34" charset="0"/>
              </a:defRPr>
            </a:lvl1pPr>
          </a:lstStyle>
          <a:p>
            <a:pPr marL="229870" indent="-229870"/>
            <a:r>
              <a:rPr lang="en-US">
                <a:solidFill>
                  <a:schemeClr val="tx1"/>
                </a:solidFill>
                <a:latin typeface="Segoe UI"/>
                <a:cs typeface="Segoe UI"/>
              </a:rPr>
              <a:t>Minimum impact on operational workload </a:t>
            </a:r>
            <a:r>
              <a:rPr lang="en-US">
                <a:solidFill>
                  <a:schemeClr val="tx1"/>
                </a:solidFill>
                <a:latin typeface="Segoe UI"/>
                <a:cs typeface="Segoe UI"/>
                <a:sym typeface="Wingdings" panose="05000000000000000000" pitchFamily="2" charset="2"/>
              </a:rPr>
              <a:t></a:t>
            </a:r>
            <a:r>
              <a:rPr lang="en-US">
                <a:solidFill>
                  <a:schemeClr val="tx1"/>
                </a:solidFill>
                <a:latin typeface="Segoe UI"/>
                <a:cs typeface="Segoe UI"/>
              </a:rPr>
              <a:t>  The latest SQL change feed technology</a:t>
            </a:r>
          </a:p>
          <a:p>
            <a:pPr marL="229870" indent="-229870"/>
            <a:r>
              <a:rPr lang="en-US">
                <a:solidFill>
                  <a:schemeClr val="tx1"/>
                </a:solidFill>
                <a:latin typeface="Segoe UI"/>
                <a:cs typeface="Segoe UI"/>
              </a:rPr>
              <a:t>No custom ETL </a:t>
            </a:r>
            <a:r>
              <a:rPr lang="en-US">
                <a:solidFill>
                  <a:schemeClr val="tx1"/>
                </a:solidFill>
                <a:latin typeface="Segoe UI"/>
                <a:cs typeface="Segoe UI"/>
                <a:sym typeface="Wingdings" panose="05000000000000000000" pitchFamily="2" charset="2"/>
              </a:rPr>
              <a:t></a:t>
            </a:r>
            <a:r>
              <a:rPr lang="en-US">
                <a:solidFill>
                  <a:schemeClr val="tx1"/>
                </a:solidFill>
                <a:latin typeface="Segoe UI"/>
                <a:cs typeface="Segoe UI"/>
              </a:rPr>
              <a:t> fully managed experience to land operational data in Azure Synapse dedicated SQL pool</a:t>
            </a:r>
          </a:p>
          <a:p>
            <a:pPr marL="229870" indent="-229870"/>
            <a:r>
              <a:rPr lang="en-US">
                <a:solidFill>
                  <a:schemeClr val="tx1"/>
                </a:solidFill>
                <a:latin typeface="Segoe UI"/>
                <a:cs typeface="Segoe UI"/>
              </a:rPr>
              <a:t>Near real-time insights into your operational data </a:t>
            </a:r>
            <a:r>
              <a:rPr lang="en-US">
                <a:solidFill>
                  <a:schemeClr val="tx1"/>
                </a:solidFill>
                <a:latin typeface="Segoe UI"/>
                <a:cs typeface="Segoe UI"/>
                <a:sym typeface="Wingdings" panose="05000000000000000000" pitchFamily="2" charset="2"/>
              </a:rPr>
              <a:t> Continuous data replication from Azure SQL DB or SQL Server 2022</a:t>
            </a:r>
            <a:endParaRPr lang="en-US">
              <a:solidFill>
                <a:schemeClr val="tx1"/>
              </a:solidFill>
              <a:latin typeface="Segoe UI"/>
              <a:cs typeface="Segoe UI"/>
            </a:endParaRPr>
          </a:p>
        </p:txBody>
      </p:sp>
    </p:spTree>
    <p:extLst>
      <p:ext uri="{BB962C8B-B14F-4D97-AF65-F5344CB8AC3E}">
        <p14:creationId xmlns:p14="http://schemas.microsoft.com/office/powerpoint/2010/main" val="49895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a:cs typeface="Segoe UI"/>
              </a:rPr>
              <a:t>Azure Synapse Link for SQL – value prop</a:t>
            </a:r>
          </a:p>
        </p:txBody>
      </p:sp>
      <p:sp>
        <p:nvSpPr>
          <p:cNvPr id="4" name="Freeform: Shape 3">
            <a:extLst>
              <a:ext uri="{FF2B5EF4-FFF2-40B4-BE49-F238E27FC236}">
                <a16:creationId xmlns:a16="http://schemas.microsoft.com/office/drawing/2014/main" id="{5ABC5198-1669-1CA1-8357-50F19AA66FE2}"/>
              </a:ext>
            </a:extLst>
          </p:cNvPr>
          <p:cNvSpPr/>
          <p:nvPr/>
        </p:nvSpPr>
        <p:spPr>
          <a:xfrm>
            <a:off x="668258" y="4413487"/>
            <a:ext cx="3240443" cy="720000"/>
          </a:xfrm>
          <a:custGeom>
            <a:avLst/>
            <a:gdLst>
              <a:gd name="connsiteX0" fmla="*/ 0 w 3240443"/>
              <a:gd name="connsiteY0" fmla="*/ 0 h 720000"/>
              <a:gd name="connsiteX1" fmla="*/ 3240443 w 3240443"/>
              <a:gd name="connsiteY1" fmla="*/ 0 h 720000"/>
              <a:gd name="connsiteX2" fmla="*/ 3240443 w 3240443"/>
              <a:gd name="connsiteY2" fmla="*/ 720000 h 720000"/>
              <a:gd name="connsiteX3" fmla="*/ 0 w 3240443"/>
              <a:gd name="connsiteY3" fmla="*/ 720000 h 720000"/>
              <a:gd name="connsiteX4" fmla="*/ 0 w 324044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43" h="720000">
                <a:moveTo>
                  <a:pt x="0" y="0"/>
                </a:moveTo>
                <a:lnTo>
                  <a:pt x="3240443" y="0"/>
                </a:lnTo>
                <a:lnTo>
                  <a:pt x="3240443" y="720000"/>
                </a:lnTo>
                <a:lnTo>
                  <a:pt x="0" y="720000"/>
                </a:lnTo>
                <a:lnTo>
                  <a:pt x="0" y="0"/>
                </a:lnTo>
                <a:close/>
              </a:path>
            </a:pathLst>
          </a:custGeom>
        </p:spPr>
        <p:txBody>
          <a:bodyPr vert="horz" wrap="square" lIns="0" tIns="0" rIns="0" bIns="0" rtlCol="0" anchor="t">
            <a:noAutofit/>
          </a:bodyPr>
          <a:lstStyle/>
          <a:p>
            <a:pPr algn="ctr" defTabSz="932742">
              <a:spcBef>
                <a:spcPct val="0"/>
              </a:spcBef>
            </a:pPr>
            <a:r>
              <a:rPr lang="en-US" sz="2350">
                <a:ln w="3175">
                  <a:noFill/>
                </a:ln>
                <a:solidFill>
                  <a:schemeClr val="accent2"/>
                </a:solidFill>
                <a:cs typeface="Segoe UI Semibold"/>
              </a:rPr>
              <a:t>Faster time to insights</a:t>
            </a:r>
          </a:p>
        </p:txBody>
      </p:sp>
      <p:sp>
        <p:nvSpPr>
          <p:cNvPr id="6" name="Freeform: Shape 5">
            <a:extLst>
              <a:ext uri="{FF2B5EF4-FFF2-40B4-BE49-F238E27FC236}">
                <a16:creationId xmlns:a16="http://schemas.microsoft.com/office/drawing/2014/main" id="{49EECEFE-70B8-887B-A932-ECFFBF1BE179}"/>
              </a:ext>
            </a:extLst>
          </p:cNvPr>
          <p:cNvSpPr/>
          <p:nvPr/>
        </p:nvSpPr>
        <p:spPr>
          <a:xfrm>
            <a:off x="4475779" y="4413487"/>
            <a:ext cx="3240443" cy="720000"/>
          </a:xfrm>
          <a:custGeom>
            <a:avLst/>
            <a:gdLst>
              <a:gd name="connsiteX0" fmla="*/ 0 w 3240443"/>
              <a:gd name="connsiteY0" fmla="*/ 0 h 720000"/>
              <a:gd name="connsiteX1" fmla="*/ 3240443 w 3240443"/>
              <a:gd name="connsiteY1" fmla="*/ 0 h 720000"/>
              <a:gd name="connsiteX2" fmla="*/ 3240443 w 3240443"/>
              <a:gd name="connsiteY2" fmla="*/ 720000 h 720000"/>
              <a:gd name="connsiteX3" fmla="*/ 0 w 3240443"/>
              <a:gd name="connsiteY3" fmla="*/ 720000 h 720000"/>
              <a:gd name="connsiteX4" fmla="*/ 0 w 324044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43" h="720000">
                <a:moveTo>
                  <a:pt x="0" y="0"/>
                </a:moveTo>
                <a:lnTo>
                  <a:pt x="3240443" y="0"/>
                </a:lnTo>
                <a:lnTo>
                  <a:pt x="3240443" y="720000"/>
                </a:lnTo>
                <a:lnTo>
                  <a:pt x="0" y="720000"/>
                </a:lnTo>
                <a:lnTo>
                  <a:pt x="0" y="0"/>
                </a:lnTo>
                <a:close/>
              </a:path>
            </a:pathLst>
          </a:custGeom>
        </p:spPr>
        <p:txBody>
          <a:bodyPr vert="horz" wrap="square" lIns="0" tIns="0" rIns="0" bIns="0" rtlCol="0" anchor="t">
            <a:noAutofit/>
          </a:bodyPr>
          <a:lstStyle/>
          <a:p>
            <a:pPr algn="ctr" defTabSz="932742">
              <a:spcBef>
                <a:spcPct val="0"/>
              </a:spcBef>
            </a:pPr>
            <a:r>
              <a:rPr lang="en-US" sz="2399">
                <a:ln w="3175">
                  <a:noFill/>
                </a:ln>
                <a:solidFill>
                  <a:schemeClr val="accent2"/>
                </a:solidFill>
                <a:cs typeface="Segoe UI Semibold"/>
              </a:rPr>
              <a:t>Low Code/No Code solution for data movement</a:t>
            </a:r>
          </a:p>
        </p:txBody>
      </p:sp>
      <p:sp>
        <p:nvSpPr>
          <p:cNvPr id="8" name="Freeform: Shape 7">
            <a:extLst>
              <a:ext uri="{FF2B5EF4-FFF2-40B4-BE49-F238E27FC236}">
                <a16:creationId xmlns:a16="http://schemas.microsoft.com/office/drawing/2014/main" id="{672D22D1-F09E-6F6D-71BB-AC5C2036C29F}"/>
              </a:ext>
            </a:extLst>
          </p:cNvPr>
          <p:cNvSpPr/>
          <p:nvPr/>
        </p:nvSpPr>
        <p:spPr>
          <a:xfrm>
            <a:off x="8283300" y="4413487"/>
            <a:ext cx="3240443" cy="720000"/>
          </a:xfrm>
          <a:custGeom>
            <a:avLst/>
            <a:gdLst>
              <a:gd name="connsiteX0" fmla="*/ 0 w 3240443"/>
              <a:gd name="connsiteY0" fmla="*/ 0 h 720000"/>
              <a:gd name="connsiteX1" fmla="*/ 3240443 w 3240443"/>
              <a:gd name="connsiteY1" fmla="*/ 0 h 720000"/>
              <a:gd name="connsiteX2" fmla="*/ 3240443 w 3240443"/>
              <a:gd name="connsiteY2" fmla="*/ 720000 h 720000"/>
              <a:gd name="connsiteX3" fmla="*/ 0 w 3240443"/>
              <a:gd name="connsiteY3" fmla="*/ 720000 h 720000"/>
              <a:gd name="connsiteX4" fmla="*/ 0 w 324044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43" h="720000">
                <a:moveTo>
                  <a:pt x="0" y="0"/>
                </a:moveTo>
                <a:lnTo>
                  <a:pt x="3240443" y="0"/>
                </a:lnTo>
                <a:lnTo>
                  <a:pt x="3240443" y="720000"/>
                </a:lnTo>
                <a:lnTo>
                  <a:pt x="0" y="720000"/>
                </a:lnTo>
                <a:lnTo>
                  <a:pt x="0" y="0"/>
                </a:lnTo>
                <a:close/>
              </a:path>
            </a:pathLst>
          </a:custGeom>
        </p:spPr>
        <p:txBody>
          <a:bodyPr vert="horz" wrap="square" lIns="0" tIns="0" rIns="0" bIns="0" rtlCol="0" anchor="t">
            <a:noAutofit/>
          </a:bodyPr>
          <a:lstStyle/>
          <a:p>
            <a:pPr algn="ctr" defTabSz="932742">
              <a:spcBef>
                <a:spcPct val="0"/>
              </a:spcBef>
            </a:pPr>
            <a:r>
              <a:rPr lang="en-US" sz="2399">
                <a:ln w="3175">
                  <a:noFill/>
                </a:ln>
                <a:solidFill>
                  <a:schemeClr val="accent2"/>
                </a:solidFill>
                <a:cs typeface="Segoe UI Semibold"/>
              </a:rPr>
              <a:t>Leverage the power </a:t>
            </a:r>
            <a:br>
              <a:rPr lang="en-US" sz="2399">
                <a:ln w="3175">
                  <a:noFill/>
                </a:ln>
                <a:solidFill>
                  <a:schemeClr val="accent2"/>
                </a:solidFill>
                <a:cs typeface="Segoe UI Semibold"/>
              </a:rPr>
            </a:br>
            <a:r>
              <a:rPr lang="en-US" sz="2399">
                <a:ln w="3175">
                  <a:noFill/>
                </a:ln>
                <a:solidFill>
                  <a:schemeClr val="accent2"/>
                </a:solidFill>
                <a:cs typeface="Segoe UI Semibold"/>
              </a:rPr>
              <a:t>of Azure Synapse Analytics against your operational data</a:t>
            </a:r>
          </a:p>
        </p:txBody>
      </p:sp>
      <p:grpSp>
        <p:nvGrpSpPr>
          <p:cNvPr id="13" name="Group 12">
            <a:extLst>
              <a:ext uri="{FF2B5EF4-FFF2-40B4-BE49-F238E27FC236}">
                <a16:creationId xmlns:a16="http://schemas.microsoft.com/office/drawing/2014/main" id="{5B396D44-8F10-7B38-45A8-4F8E691AC852}"/>
              </a:ext>
              <a:ext uri="{C183D7F6-B498-43B3-948B-1728B52AA6E4}">
                <adec:decorative xmlns:adec="http://schemas.microsoft.com/office/drawing/2017/decorative" val="1"/>
              </a:ext>
            </a:extLst>
          </p:cNvPr>
          <p:cNvGrpSpPr/>
          <p:nvPr/>
        </p:nvGrpSpPr>
        <p:grpSpPr>
          <a:xfrm>
            <a:off x="1239947" y="1630842"/>
            <a:ext cx="2097065" cy="2451275"/>
            <a:chOff x="2095174" y="1202686"/>
            <a:chExt cx="2097065" cy="2451275"/>
          </a:xfrm>
        </p:grpSpPr>
        <p:pic>
          <p:nvPicPr>
            <p:cNvPr id="22" name="Graphic 12">
              <a:extLst>
                <a:ext uri="{FF2B5EF4-FFF2-40B4-BE49-F238E27FC236}">
                  <a16:creationId xmlns:a16="http://schemas.microsoft.com/office/drawing/2014/main" id="{42AF8199-748C-BD83-249C-E9BFB9A577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4460" y="2571423"/>
              <a:ext cx="1944976" cy="1082538"/>
            </a:xfrm>
            <a:prstGeom prst="rect">
              <a:avLst/>
            </a:prstGeom>
          </p:spPr>
        </p:pic>
        <p:sp>
          <p:nvSpPr>
            <p:cNvPr id="23" name="Oval 22">
              <a:extLst>
                <a:ext uri="{FF2B5EF4-FFF2-40B4-BE49-F238E27FC236}">
                  <a16:creationId xmlns:a16="http://schemas.microsoft.com/office/drawing/2014/main" id="{E17BB3F7-9027-7285-B5E3-DEB3A06AD3EA}"/>
                </a:ext>
              </a:extLst>
            </p:cNvPr>
            <p:cNvSpPr/>
            <p:nvPr/>
          </p:nvSpPr>
          <p:spPr bwMode="auto">
            <a:xfrm>
              <a:off x="2423402"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Graphic 14">
              <a:extLst>
                <a:ext uri="{FF2B5EF4-FFF2-40B4-BE49-F238E27FC236}">
                  <a16:creationId xmlns:a16="http://schemas.microsoft.com/office/drawing/2014/main" id="{99E322AE-FC87-9F5C-3D38-87F954968C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15946" y="2036682"/>
              <a:ext cx="962004" cy="1167675"/>
            </a:xfrm>
            <a:prstGeom prst="rect">
              <a:avLst/>
            </a:prstGeom>
          </p:spPr>
        </p:pic>
        <p:pic>
          <p:nvPicPr>
            <p:cNvPr id="25" name="Graphic 15">
              <a:extLst>
                <a:ext uri="{FF2B5EF4-FFF2-40B4-BE49-F238E27FC236}">
                  <a16:creationId xmlns:a16="http://schemas.microsoft.com/office/drawing/2014/main" id="{A89398DE-DECA-9392-7483-2684987C91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95174" y="2136704"/>
              <a:ext cx="881364" cy="698158"/>
            </a:xfrm>
            <a:prstGeom prst="rect">
              <a:avLst/>
            </a:prstGeom>
          </p:spPr>
        </p:pic>
        <p:pic>
          <p:nvPicPr>
            <p:cNvPr id="26" name="Graphic 16">
              <a:extLst>
                <a:ext uri="{FF2B5EF4-FFF2-40B4-BE49-F238E27FC236}">
                  <a16:creationId xmlns:a16="http://schemas.microsoft.com/office/drawing/2014/main" id="{8ACD8A8C-B46C-E6DA-C961-B52371FE9B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76418" y="1202686"/>
              <a:ext cx="841059" cy="780675"/>
            </a:xfrm>
            <a:prstGeom prst="rect">
              <a:avLst/>
            </a:prstGeom>
          </p:spPr>
        </p:pic>
        <p:pic>
          <p:nvPicPr>
            <p:cNvPr id="27" name="Graphic 17">
              <a:extLst>
                <a:ext uri="{FF2B5EF4-FFF2-40B4-BE49-F238E27FC236}">
                  <a16:creationId xmlns:a16="http://schemas.microsoft.com/office/drawing/2014/main" id="{4B875EA5-D576-377D-F723-F21438EA3E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01367" y="2031366"/>
              <a:ext cx="390872" cy="672810"/>
            </a:xfrm>
            <a:prstGeom prst="rect">
              <a:avLst/>
            </a:prstGeom>
          </p:spPr>
        </p:pic>
      </p:grpSp>
      <p:grpSp>
        <p:nvGrpSpPr>
          <p:cNvPr id="114" name="Group 113">
            <a:extLst>
              <a:ext uri="{FF2B5EF4-FFF2-40B4-BE49-F238E27FC236}">
                <a16:creationId xmlns:a16="http://schemas.microsoft.com/office/drawing/2014/main" id="{4ED783AD-2EB4-3B62-B838-11884CEA8093}"/>
              </a:ext>
              <a:ext uri="{C183D7F6-B498-43B3-948B-1728B52AA6E4}">
                <adec:decorative xmlns:adec="http://schemas.microsoft.com/office/drawing/2017/decorative" val="1"/>
              </a:ext>
            </a:extLst>
          </p:cNvPr>
          <p:cNvGrpSpPr/>
          <p:nvPr/>
        </p:nvGrpSpPr>
        <p:grpSpPr>
          <a:xfrm>
            <a:off x="4964610" y="1804475"/>
            <a:ext cx="2262780" cy="2277642"/>
            <a:chOff x="4964610" y="1804475"/>
            <a:chExt cx="2262780" cy="2277642"/>
          </a:xfrm>
        </p:grpSpPr>
        <p:grpSp>
          <p:nvGrpSpPr>
            <p:cNvPr id="67" name="Group 66">
              <a:extLst>
                <a:ext uri="{FF2B5EF4-FFF2-40B4-BE49-F238E27FC236}">
                  <a16:creationId xmlns:a16="http://schemas.microsoft.com/office/drawing/2014/main" id="{CD59792E-8B88-A761-53D0-7E9912F6BB77}"/>
                </a:ext>
                <a:ext uri="{C183D7F6-B498-43B3-948B-1728B52AA6E4}">
                  <adec:decorative xmlns:adec="http://schemas.microsoft.com/office/drawing/2017/decorative" val="1"/>
                </a:ext>
              </a:extLst>
            </p:cNvPr>
            <p:cNvGrpSpPr/>
            <p:nvPr/>
          </p:nvGrpSpPr>
          <p:grpSpPr>
            <a:xfrm>
              <a:off x="4964610" y="1937239"/>
              <a:ext cx="2262780" cy="2144878"/>
              <a:chOff x="8889873" y="1496332"/>
              <a:chExt cx="2262780" cy="2144878"/>
            </a:xfrm>
          </p:grpSpPr>
          <p:pic>
            <p:nvPicPr>
              <p:cNvPr id="68" name="Graphic 2">
                <a:extLst>
                  <a:ext uri="{FF2B5EF4-FFF2-40B4-BE49-F238E27FC236}">
                    <a16:creationId xmlns:a16="http://schemas.microsoft.com/office/drawing/2014/main" id="{E0199F84-757E-074D-EE38-3C38FB0C0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0595" y="2558672"/>
                <a:ext cx="1944976" cy="1082538"/>
              </a:xfrm>
              <a:prstGeom prst="rect">
                <a:avLst/>
              </a:prstGeom>
            </p:spPr>
          </p:pic>
          <p:sp>
            <p:nvSpPr>
              <p:cNvPr id="69" name="Oval 68">
                <a:extLst>
                  <a:ext uri="{FF2B5EF4-FFF2-40B4-BE49-F238E27FC236}">
                    <a16:creationId xmlns:a16="http://schemas.microsoft.com/office/drawing/2014/main" id="{D724C88C-0F22-BF4B-1EBF-63E02532BEC8}"/>
                  </a:ext>
                </a:extLst>
              </p:cNvPr>
              <p:cNvSpPr/>
              <p:nvPr/>
            </p:nvSpPr>
            <p:spPr bwMode="auto">
              <a:xfrm>
                <a:off x="9164024" y="1586937"/>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 name="Graphic 4">
                <a:extLst>
                  <a:ext uri="{FF2B5EF4-FFF2-40B4-BE49-F238E27FC236}">
                    <a16:creationId xmlns:a16="http://schemas.microsoft.com/office/drawing/2014/main" id="{6DE654B6-73DF-991F-3D44-ADCAB0B6DFB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08497" y="2668559"/>
                <a:ext cx="628130" cy="364720"/>
              </a:xfrm>
              <a:prstGeom prst="rect">
                <a:avLst/>
              </a:prstGeom>
            </p:spPr>
          </p:pic>
          <p:pic>
            <p:nvPicPr>
              <p:cNvPr id="71" name="Graphic 5">
                <a:extLst>
                  <a:ext uri="{FF2B5EF4-FFF2-40B4-BE49-F238E27FC236}">
                    <a16:creationId xmlns:a16="http://schemas.microsoft.com/office/drawing/2014/main" id="{1B52CE74-8E98-6431-6A47-AAF8A2CEEA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16510" y="2668559"/>
                <a:ext cx="628130" cy="364720"/>
              </a:xfrm>
              <a:prstGeom prst="rect">
                <a:avLst/>
              </a:prstGeom>
            </p:spPr>
          </p:pic>
          <p:pic>
            <p:nvPicPr>
              <p:cNvPr id="72" name="Graphic 6">
                <a:extLst>
                  <a:ext uri="{FF2B5EF4-FFF2-40B4-BE49-F238E27FC236}">
                    <a16:creationId xmlns:a16="http://schemas.microsoft.com/office/drawing/2014/main" id="{71F8EE23-C7D5-A1E4-8FDE-53238F7D40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4523" y="2668559"/>
                <a:ext cx="628130" cy="364720"/>
              </a:xfrm>
              <a:prstGeom prst="rect">
                <a:avLst/>
              </a:prstGeom>
            </p:spPr>
          </p:pic>
          <p:pic>
            <p:nvPicPr>
              <p:cNvPr id="73" name="Graphic 7">
                <a:extLst>
                  <a:ext uri="{FF2B5EF4-FFF2-40B4-BE49-F238E27FC236}">
                    <a16:creationId xmlns:a16="http://schemas.microsoft.com/office/drawing/2014/main" id="{BEAAB99F-5B77-7C8E-6B03-5265C0C2A5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92261" y="2222473"/>
                <a:ext cx="407882" cy="646642"/>
              </a:xfrm>
              <a:prstGeom prst="rect">
                <a:avLst/>
              </a:prstGeom>
            </p:spPr>
          </p:pic>
          <p:pic>
            <p:nvPicPr>
              <p:cNvPr id="74" name="Graphic 8">
                <a:extLst>
                  <a:ext uri="{FF2B5EF4-FFF2-40B4-BE49-F238E27FC236}">
                    <a16:creationId xmlns:a16="http://schemas.microsoft.com/office/drawing/2014/main" id="{0D5882D5-1B15-2198-CB44-1340BD0988E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02246" y="2190848"/>
                <a:ext cx="408212" cy="671402"/>
              </a:xfrm>
              <a:prstGeom prst="rect">
                <a:avLst/>
              </a:prstGeom>
            </p:spPr>
          </p:pic>
          <p:pic>
            <p:nvPicPr>
              <p:cNvPr id="75" name="Graphic 9">
                <a:extLst>
                  <a:ext uri="{FF2B5EF4-FFF2-40B4-BE49-F238E27FC236}">
                    <a16:creationId xmlns:a16="http://schemas.microsoft.com/office/drawing/2014/main" id="{FD445D80-C403-C77B-716A-61CE1465AB5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35309" y="2257260"/>
                <a:ext cx="341272" cy="589807"/>
              </a:xfrm>
              <a:prstGeom prst="rect">
                <a:avLst/>
              </a:prstGeom>
            </p:spPr>
          </p:pic>
          <p:sp>
            <p:nvSpPr>
              <p:cNvPr id="76" name="Isosceles Triangle 75">
                <a:extLst>
                  <a:ext uri="{FF2B5EF4-FFF2-40B4-BE49-F238E27FC236}">
                    <a16:creationId xmlns:a16="http://schemas.microsoft.com/office/drawing/2014/main" id="{564478D1-AA64-DA3B-F9F8-5458CD999072}"/>
                  </a:ext>
                </a:extLst>
              </p:cNvPr>
              <p:cNvSpPr/>
              <p:nvPr/>
            </p:nvSpPr>
            <p:spPr bwMode="auto">
              <a:xfrm>
                <a:off x="9027254" y="1496332"/>
                <a:ext cx="1874706" cy="913971"/>
              </a:xfrm>
              <a:prstGeom prst="triangle">
                <a:avLst/>
              </a:prstGeom>
              <a:gradFill>
                <a:gsLst>
                  <a:gs pos="0">
                    <a:schemeClr val="accent1">
                      <a:alpha val="59000"/>
                    </a:schemeClr>
                  </a:gs>
                  <a:gs pos="97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B1485703-3559-3C99-F32F-98BA1A2DAE6F}"/>
                  </a:ext>
                </a:extLst>
              </p:cNvPr>
              <p:cNvSpPr/>
              <p:nvPr/>
            </p:nvSpPr>
            <p:spPr bwMode="auto">
              <a:xfrm>
                <a:off x="8889873" y="1935226"/>
                <a:ext cx="2113110" cy="180561"/>
              </a:xfrm>
              <a:prstGeom prst="rect">
                <a:avLst/>
              </a:prstGeom>
              <a:gradFill flip="none" rotWithShape="1">
                <a:gsLst>
                  <a:gs pos="0">
                    <a:schemeClr val="accent1">
                      <a:alpha val="0"/>
                    </a:schemeClr>
                  </a:gs>
                  <a:gs pos="53000">
                    <a:schemeClr val="accent1"/>
                  </a:gs>
                  <a:gs pos="97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Graphic 13">
                <a:extLst>
                  <a:ext uri="{FF2B5EF4-FFF2-40B4-BE49-F238E27FC236}">
                    <a16:creationId xmlns:a16="http://schemas.microsoft.com/office/drawing/2014/main" id="{CDF086D6-203E-D1B5-0FC2-23B135EAD6A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9545" y="1826611"/>
                <a:ext cx="338263" cy="409257"/>
              </a:xfrm>
              <a:prstGeom prst="rect">
                <a:avLst/>
              </a:prstGeom>
            </p:spPr>
          </p:pic>
          <p:pic>
            <p:nvPicPr>
              <p:cNvPr id="80" name="Graphic 14">
                <a:extLst>
                  <a:ext uri="{FF2B5EF4-FFF2-40B4-BE49-F238E27FC236}">
                    <a16:creationId xmlns:a16="http://schemas.microsoft.com/office/drawing/2014/main" id="{6D9DDEA4-FFCE-15FB-F8BB-FEEFCB5A714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83396" y="1826611"/>
                <a:ext cx="326536" cy="409257"/>
              </a:xfrm>
              <a:prstGeom prst="rect">
                <a:avLst/>
              </a:prstGeom>
            </p:spPr>
          </p:pic>
          <p:pic>
            <p:nvPicPr>
              <p:cNvPr id="81" name="Graphic 15">
                <a:extLst>
                  <a:ext uri="{FF2B5EF4-FFF2-40B4-BE49-F238E27FC236}">
                    <a16:creationId xmlns:a16="http://schemas.microsoft.com/office/drawing/2014/main" id="{2B9FBD2F-2756-68D4-B1E6-9EC97DB0FF6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05142" y="1826611"/>
                <a:ext cx="339498" cy="409257"/>
              </a:xfrm>
              <a:prstGeom prst="rect">
                <a:avLst/>
              </a:prstGeom>
            </p:spPr>
          </p:pic>
          <p:pic>
            <p:nvPicPr>
              <p:cNvPr id="82" name="Graphic 16">
                <a:extLst>
                  <a:ext uri="{FF2B5EF4-FFF2-40B4-BE49-F238E27FC236}">
                    <a16:creationId xmlns:a16="http://schemas.microsoft.com/office/drawing/2014/main" id="{B52799EF-69D0-630D-DC59-4CAABACC9B0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567497" y="1826611"/>
                <a:ext cx="367956" cy="409257"/>
              </a:xfrm>
              <a:prstGeom prst="rect">
                <a:avLst/>
              </a:prstGeom>
            </p:spPr>
          </p:pic>
        </p:grpSp>
        <p:pic>
          <p:nvPicPr>
            <p:cNvPr id="84" name="Graphic 10">
              <a:extLst>
                <a:ext uri="{FF2B5EF4-FFF2-40B4-BE49-F238E27FC236}">
                  <a16:creationId xmlns:a16="http://schemas.microsoft.com/office/drawing/2014/main" id="{B430DC3B-BA7E-5284-8FF4-2E820E0E35B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52160" y="1804475"/>
              <a:ext cx="405034" cy="420612"/>
            </a:xfrm>
            <a:prstGeom prst="rect">
              <a:avLst/>
            </a:prstGeom>
          </p:spPr>
        </p:pic>
      </p:grpSp>
      <p:grpSp>
        <p:nvGrpSpPr>
          <p:cNvPr id="113" name="Group 112">
            <a:extLst>
              <a:ext uri="{FF2B5EF4-FFF2-40B4-BE49-F238E27FC236}">
                <a16:creationId xmlns:a16="http://schemas.microsoft.com/office/drawing/2014/main" id="{3164E49A-A837-6B59-60B2-7A5A39062069}"/>
              </a:ext>
              <a:ext uri="{C183D7F6-B498-43B3-948B-1728B52AA6E4}">
                <adec:decorative xmlns:adec="http://schemas.microsoft.com/office/drawing/2017/decorative" val="1"/>
              </a:ext>
            </a:extLst>
          </p:cNvPr>
          <p:cNvGrpSpPr/>
          <p:nvPr/>
        </p:nvGrpSpPr>
        <p:grpSpPr>
          <a:xfrm>
            <a:off x="8857065" y="2015093"/>
            <a:ext cx="2092913" cy="2067024"/>
            <a:chOff x="8857065" y="2015093"/>
            <a:chExt cx="2092913" cy="2067024"/>
          </a:xfrm>
        </p:grpSpPr>
        <p:pic>
          <p:nvPicPr>
            <p:cNvPr id="39" name="Graphic 2">
              <a:extLst>
                <a:ext uri="{FF2B5EF4-FFF2-40B4-BE49-F238E27FC236}">
                  <a16:creationId xmlns:a16="http://schemas.microsoft.com/office/drawing/2014/main" id="{1026E0DD-7B97-B917-7B6B-70F688A8B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2986" y="2999579"/>
              <a:ext cx="1944976" cy="1082538"/>
            </a:xfrm>
            <a:prstGeom prst="rect">
              <a:avLst/>
            </a:prstGeom>
          </p:spPr>
        </p:pic>
        <p:sp>
          <p:nvSpPr>
            <p:cNvPr id="40" name="Oval 39">
              <a:extLst>
                <a:ext uri="{FF2B5EF4-FFF2-40B4-BE49-F238E27FC236}">
                  <a16:creationId xmlns:a16="http://schemas.microsoft.com/office/drawing/2014/main" id="{64147917-5CBD-6C93-FA33-339BA042127F}"/>
                </a:ext>
              </a:extLst>
            </p:cNvPr>
            <p:cNvSpPr/>
            <p:nvPr/>
          </p:nvSpPr>
          <p:spPr bwMode="auto">
            <a:xfrm>
              <a:off x="9066415" y="2015093"/>
              <a:ext cx="1638119" cy="1638119"/>
            </a:xfrm>
            <a:prstGeom prst="ellipse">
              <a:avLst/>
            </a:prstGeom>
            <a:noFill/>
            <a:ln w="15875">
              <a:solidFill>
                <a:schemeClr val="tx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0BA65AFC-95CE-ED34-2562-6E5EC9ACA436}"/>
                </a:ext>
              </a:extLst>
            </p:cNvPr>
            <p:cNvSpPr/>
            <p:nvPr/>
          </p:nvSpPr>
          <p:spPr>
            <a:xfrm>
              <a:off x="10033369" y="3087116"/>
              <a:ext cx="194496" cy="112647"/>
            </a:xfrm>
            <a:custGeom>
              <a:avLst/>
              <a:gdLst>
                <a:gd name="connsiteX0" fmla="*/ 192479 w 194496"/>
                <a:gd name="connsiteY0" fmla="*/ 1109 h 112647"/>
                <a:gd name="connsiteX1" fmla="*/ 194287 w 194496"/>
                <a:gd name="connsiteY1" fmla="*/ 4963 h 112647"/>
                <a:gd name="connsiteX2" fmla="*/ 173087 w 194496"/>
                <a:gd name="connsiteY2" fmla="*/ 49771 h 112647"/>
                <a:gd name="connsiteX3" fmla="*/ 163210 w 194496"/>
                <a:gd name="connsiteY3" fmla="*/ 51215 h 112647"/>
                <a:gd name="connsiteX4" fmla="*/ 148997 w 194496"/>
                <a:gd name="connsiteY4" fmla="*/ 43025 h 112647"/>
                <a:gd name="connsiteX5" fmla="*/ 29149 w 194496"/>
                <a:gd name="connsiteY5" fmla="*/ 112648 h 112647"/>
                <a:gd name="connsiteX6" fmla="*/ 29872 w 194496"/>
                <a:gd name="connsiteY6" fmla="*/ 112046 h 112647"/>
                <a:gd name="connsiteX7" fmla="*/ 28908 w 194496"/>
                <a:gd name="connsiteY7" fmla="*/ 112528 h 112647"/>
                <a:gd name="connsiteX8" fmla="*/ 0 w 194496"/>
                <a:gd name="connsiteY8" fmla="*/ 95900 h 112647"/>
                <a:gd name="connsiteX9" fmla="*/ 119968 w 194496"/>
                <a:gd name="connsiteY9" fmla="*/ 26403 h 112647"/>
                <a:gd name="connsiteX10" fmla="*/ 105755 w 194496"/>
                <a:gd name="connsiteY10" fmla="*/ 18213 h 112647"/>
                <a:gd name="connsiteX11" fmla="*/ 108285 w 194496"/>
                <a:gd name="connsiteY11" fmla="*/ 12431 h 112647"/>
                <a:gd name="connsiteX12" fmla="*/ 185975 w 194496"/>
                <a:gd name="connsiteY12" fmla="*/ 266 h 112647"/>
                <a:gd name="connsiteX13" fmla="*/ 192479 w 194496"/>
                <a:gd name="connsiteY13" fmla="*/ 1109 h 11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496" h="112647">
                  <a:moveTo>
                    <a:pt x="192479" y="1109"/>
                  </a:moveTo>
                  <a:cubicBezTo>
                    <a:pt x="194166" y="2072"/>
                    <a:pt x="194888" y="3397"/>
                    <a:pt x="194287" y="4963"/>
                  </a:cubicBezTo>
                  <a:lnTo>
                    <a:pt x="173087" y="49771"/>
                  </a:lnTo>
                  <a:cubicBezTo>
                    <a:pt x="171882" y="52298"/>
                    <a:pt x="166342" y="53140"/>
                    <a:pt x="163210" y="51215"/>
                  </a:cubicBezTo>
                  <a:lnTo>
                    <a:pt x="148997" y="43025"/>
                  </a:lnTo>
                  <a:lnTo>
                    <a:pt x="29149" y="112648"/>
                  </a:lnTo>
                  <a:cubicBezTo>
                    <a:pt x="29390" y="112287"/>
                    <a:pt x="29872" y="112046"/>
                    <a:pt x="29872" y="112046"/>
                  </a:cubicBezTo>
                  <a:cubicBezTo>
                    <a:pt x="29872" y="112046"/>
                    <a:pt x="29631" y="112167"/>
                    <a:pt x="28908" y="112528"/>
                  </a:cubicBezTo>
                  <a:lnTo>
                    <a:pt x="0" y="95900"/>
                  </a:lnTo>
                  <a:lnTo>
                    <a:pt x="119968" y="26403"/>
                  </a:lnTo>
                  <a:lnTo>
                    <a:pt x="105755" y="18213"/>
                  </a:lnTo>
                  <a:cubicBezTo>
                    <a:pt x="102503" y="16285"/>
                    <a:pt x="103949" y="13153"/>
                    <a:pt x="108285" y="12431"/>
                  </a:cubicBezTo>
                  <a:lnTo>
                    <a:pt x="185975" y="266"/>
                  </a:lnTo>
                  <a:cubicBezTo>
                    <a:pt x="188384" y="-337"/>
                    <a:pt x="190793" y="145"/>
                    <a:pt x="192479" y="1109"/>
                  </a:cubicBezTo>
                  <a:close/>
                </a:path>
              </a:pathLst>
            </a:custGeom>
            <a:solidFill>
              <a:srgbClr val="1F1D21">
                <a:alpha val="20000"/>
              </a:srgbClr>
            </a:solidFill>
            <a:ln w="7983" cap="flat">
              <a:noFill/>
              <a:prstDash val="solid"/>
              <a:miter/>
            </a:ln>
          </p:spPr>
          <p:txBody>
            <a:bodyPr rtlCol="0" anchor="ctr"/>
            <a:lstStyle/>
            <a:p>
              <a:endParaRPr lang="en-US"/>
            </a:p>
          </p:txBody>
        </p:sp>
        <p:grpSp>
          <p:nvGrpSpPr>
            <p:cNvPr id="88" name="Graphic 4">
              <a:extLst>
                <a:ext uri="{FF2B5EF4-FFF2-40B4-BE49-F238E27FC236}">
                  <a16:creationId xmlns:a16="http://schemas.microsoft.com/office/drawing/2014/main" id="{D82ADCBE-EB5E-2492-8F40-8CBE3EBAC43F}"/>
                </a:ext>
              </a:extLst>
            </p:cNvPr>
            <p:cNvGrpSpPr/>
            <p:nvPr/>
          </p:nvGrpSpPr>
          <p:grpSpPr>
            <a:xfrm>
              <a:off x="9475684" y="2972955"/>
              <a:ext cx="831708" cy="308832"/>
              <a:chOff x="9475684" y="2972955"/>
              <a:chExt cx="831708" cy="308832"/>
            </a:xfrm>
            <a:solidFill>
              <a:srgbClr val="1F1D20">
                <a:alpha val="15000"/>
              </a:srgbClr>
            </a:solidFill>
          </p:grpSpPr>
          <p:sp>
            <p:nvSpPr>
              <p:cNvPr id="89" name="Freeform: Shape 88">
                <a:extLst>
                  <a:ext uri="{FF2B5EF4-FFF2-40B4-BE49-F238E27FC236}">
                    <a16:creationId xmlns:a16="http://schemas.microsoft.com/office/drawing/2014/main" id="{9034DE01-0D6D-2499-C853-BB898F0D3C5B}"/>
                  </a:ext>
                </a:extLst>
              </p:cNvPr>
              <p:cNvSpPr/>
              <p:nvPr/>
            </p:nvSpPr>
            <p:spPr>
              <a:xfrm>
                <a:off x="9475684" y="2972955"/>
                <a:ext cx="520737" cy="308832"/>
              </a:xfrm>
              <a:custGeom>
                <a:avLst/>
                <a:gdLst>
                  <a:gd name="connsiteX0" fmla="*/ 0 w 520737"/>
                  <a:gd name="connsiteY0" fmla="*/ 63116 h 308832"/>
                  <a:gd name="connsiteX1" fmla="*/ 3252 w 520737"/>
                  <a:gd name="connsiteY1" fmla="*/ 68898 h 308832"/>
                  <a:gd name="connsiteX2" fmla="*/ 413746 w 520737"/>
                  <a:gd name="connsiteY2" fmla="*/ 307870 h 308832"/>
                  <a:gd name="connsiteX3" fmla="*/ 417119 w 520737"/>
                  <a:gd name="connsiteY3" fmla="*/ 308832 h 308832"/>
                  <a:gd name="connsiteX4" fmla="*/ 420491 w 520737"/>
                  <a:gd name="connsiteY4" fmla="*/ 307990 h 308832"/>
                  <a:gd name="connsiteX5" fmla="*/ 517454 w 520737"/>
                  <a:gd name="connsiteY5" fmla="*/ 251498 h 308832"/>
                  <a:gd name="connsiteX6" fmla="*/ 519862 w 520737"/>
                  <a:gd name="connsiteY6" fmla="*/ 242346 h 308832"/>
                  <a:gd name="connsiteX7" fmla="*/ 510709 w 520737"/>
                  <a:gd name="connsiteY7" fmla="*/ 239939 h 308832"/>
                  <a:gd name="connsiteX8" fmla="*/ 416998 w 520737"/>
                  <a:gd name="connsiteY8" fmla="*/ 294498 h 308832"/>
                  <a:gd name="connsiteX9" fmla="*/ 13370 w 520737"/>
                  <a:gd name="connsiteY9" fmla="*/ 59381 h 308832"/>
                  <a:gd name="connsiteX10" fmla="*/ 13490 w 520737"/>
                  <a:gd name="connsiteY10" fmla="*/ 0 h 308832"/>
                  <a:gd name="connsiteX11" fmla="*/ 241 w 520737"/>
                  <a:gd name="connsiteY11" fmla="*/ 0 h 308832"/>
                  <a:gd name="connsiteX12" fmla="*/ 0 w 520737"/>
                  <a:gd name="connsiteY12" fmla="*/ 63116 h 3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737" h="308832">
                    <a:moveTo>
                      <a:pt x="0" y="63116"/>
                    </a:moveTo>
                    <a:cubicBezTo>
                      <a:pt x="0" y="65525"/>
                      <a:pt x="1204" y="67693"/>
                      <a:pt x="3252" y="68898"/>
                    </a:cubicBezTo>
                    <a:lnTo>
                      <a:pt x="413746" y="307870"/>
                    </a:lnTo>
                    <a:cubicBezTo>
                      <a:pt x="414830" y="308471"/>
                      <a:pt x="415914" y="308832"/>
                      <a:pt x="417119" y="308832"/>
                    </a:cubicBezTo>
                    <a:cubicBezTo>
                      <a:pt x="418323" y="308832"/>
                      <a:pt x="419408" y="308591"/>
                      <a:pt x="420491" y="307990"/>
                    </a:cubicBezTo>
                    <a:lnTo>
                      <a:pt x="517454" y="251498"/>
                    </a:lnTo>
                    <a:cubicBezTo>
                      <a:pt x="520585" y="249693"/>
                      <a:pt x="521670" y="245594"/>
                      <a:pt x="519862" y="242346"/>
                    </a:cubicBezTo>
                    <a:cubicBezTo>
                      <a:pt x="518056" y="239217"/>
                      <a:pt x="513961" y="238127"/>
                      <a:pt x="510709" y="239939"/>
                    </a:cubicBezTo>
                    <a:lnTo>
                      <a:pt x="416998" y="294498"/>
                    </a:lnTo>
                    <a:lnTo>
                      <a:pt x="13370" y="59381"/>
                    </a:lnTo>
                    <a:lnTo>
                      <a:pt x="13490" y="0"/>
                    </a:lnTo>
                    <a:lnTo>
                      <a:pt x="241" y="0"/>
                    </a:lnTo>
                    <a:lnTo>
                      <a:pt x="0" y="63116"/>
                    </a:lnTo>
                    <a:close/>
                  </a:path>
                </a:pathLst>
              </a:custGeom>
              <a:solidFill>
                <a:srgbClr val="1F1D20">
                  <a:alpha val="15000"/>
                </a:srgbClr>
              </a:solidFill>
              <a:ln w="798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15B57C-2C9E-4FD8-222F-A3B2A836D4CE}"/>
                  </a:ext>
                </a:extLst>
              </p:cNvPr>
              <p:cNvSpPr/>
              <p:nvPr/>
            </p:nvSpPr>
            <p:spPr>
              <a:xfrm>
                <a:off x="10257134" y="2972955"/>
                <a:ext cx="50258" cy="93019"/>
              </a:xfrm>
              <a:custGeom>
                <a:avLst/>
                <a:gdLst>
                  <a:gd name="connsiteX0" fmla="*/ 37008 w 50258"/>
                  <a:gd name="connsiteY0" fmla="*/ 60948 h 93019"/>
                  <a:gd name="connsiteX1" fmla="*/ 3283 w 50258"/>
                  <a:gd name="connsiteY1" fmla="*/ 80581 h 93019"/>
                  <a:gd name="connsiteX2" fmla="*/ 875 w 50258"/>
                  <a:gd name="connsiteY2" fmla="*/ 89735 h 93019"/>
                  <a:gd name="connsiteX3" fmla="*/ 10029 w 50258"/>
                  <a:gd name="connsiteY3" fmla="*/ 92144 h 93019"/>
                  <a:gd name="connsiteX4" fmla="*/ 47010 w 50258"/>
                  <a:gd name="connsiteY4" fmla="*/ 70584 h 93019"/>
                  <a:gd name="connsiteX5" fmla="*/ 50259 w 50258"/>
                  <a:gd name="connsiteY5" fmla="*/ 64802 h 93019"/>
                  <a:gd name="connsiteX6" fmla="*/ 50259 w 50258"/>
                  <a:gd name="connsiteY6" fmla="*/ 0 h 93019"/>
                  <a:gd name="connsiteX7" fmla="*/ 37008 w 50258"/>
                  <a:gd name="connsiteY7" fmla="*/ 0 h 93019"/>
                  <a:gd name="connsiteX8" fmla="*/ 37008 w 50258"/>
                  <a:gd name="connsiteY8" fmla="*/ 60948 h 9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58" h="93019">
                    <a:moveTo>
                      <a:pt x="37008" y="60948"/>
                    </a:moveTo>
                    <a:lnTo>
                      <a:pt x="3283" y="80581"/>
                    </a:lnTo>
                    <a:cubicBezTo>
                      <a:pt x="152" y="82387"/>
                      <a:pt x="-932" y="86483"/>
                      <a:pt x="875" y="89735"/>
                    </a:cubicBezTo>
                    <a:cubicBezTo>
                      <a:pt x="2681" y="92867"/>
                      <a:pt x="6777" y="93951"/>
                      <a:pt x="10029" y="92144"/>
                    </a:cubicBezTo>
                    <a:lnTo>
                      <a:pt x="47010" y="70584"/>
                    </a:lnTo>
                    <a:cubicBezTo>
                      <a:pt x="49056" y="69379"/>
                      <a:pt x="50259" y="67211"/>
                      <a:pt x="50259" y="64802"/>
                    </a:cubicBezTo>
                    <a:lnTo>
                      <a:pt x="50259" y="0"/>
                    </a:lnTo>
                    <a:lnTo>
                      <a:pt x="37008" y="0"/>
                    </a:lnTo>
                    <a:lnTo>
                      <a:pt x="37008" y="60948"/>
                    </a:lnTo>
                    <a:close/>
                  </a:path>
                </a:pathLst>
              </a:custGeom>
              <a:solidFill>
                <a:srgbClr val="1F1D20">
                  <a:alpha val="15000"/>
                </a:srgbClr>
              </a:solidFill>
              <a:ln w="7983"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1841E361-3491-8AE7-4479-8E2542E55864}"/>
                </a:ext>
              </a:extLst>
            </p:cNvPr>
            <p:cNvSpPr/>
            <p:nvPr/>
          </p:nvSpPr>
          <p:spPr>
            <a:xfrm>
              <a:off x="9492787" y="2324932"/>
              <a:ext cx="797624" cy="923246"/>
            </a:xfrm>
            <a:custGeom>
              <a:avLst/>
              <a:gdLst>
                <a:gd name="connsiteX0" fmla="*/ 761486 w 797624"/>
                <a:gd name="connsiteY0" fmla="*/ 712945 h 923246"/>
                <a:gd name="connsiteX1" fmla="*/ 797625 w 797624"/>
                <a:gd name="connsiteY1" fmla="*/ 691987 h 923246"/>
                <a:gd name="connsiteX2" fmla="*/ 797625 w 797624"/>
                <a:gd name="connsiteY2" fmla="*/ 229940 h 923246"/>
                <a:gd name="connsiteX3" fmla="*/ 398810 w 797624"/>
                <a:gd name="connsiteY3" fmla="*/ 0 h 923246"/>
                <a:gd name="connsiteX4" fmla="*/ 1325 w 797624"/>
                <a:gd name="connsiteY4" fmla="*/ 230300 h 923246"/>
                <a:gd name="connsiteX5" fmla="*/ 0 w 797624"/>
                <a:gd name="connsiteY5" fmla="*/ 690300 h 923246"/>
                <a:gd name="connsiteX6" fmla="*/ 400135 w 797624"/>
                <a:gd name="connsiteY6" fmla="*/ 923247 h 923246"/>
                <a:gd name="connsiteX7" fmla="*/ 494689 w 797624"/>
                <a:gd name="connsiteY7" fmla="*/ 868207 h 92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7624" h="923246">
                  <a:moveTo>
                    <a:pt x="761486" y="712945"/>
                  </a:moveTo>
                  <a:lnTo>
                    <a:pt x="797625" y="691987"/>
                  </a:lnTo>
                  <a:lnTo>
                    <a:pt x="797625" y="229940"/>
                  </a:lnTo>
                  <a:lnTo>
                    <a:pt x="398810" y="0"/>
                  </a:lnTo>
                  <a:lnTo>
                    <a:pt x="1325" y="230300"/>
                  </a:lnTo>
                  <a:lnTo>
                    <a:pt x="0" y="690300"/>
                  </a:lnTo>
                  <a:lnTo>
                    <a:pt x="400135" y="923247"/>
                  </a:lnTo>
                  <a:lnTo>
                    <a:pt x="494689" y="868207"/>
                  </a:lnTo>
                </a:path>
              </a:pathLst>
            </a:custGeom>
            <a:noFill/>
            <a:ln w="7983" cap="rnd">
              <a:solidFill>
                <a:srgbClr val="FFFFFF"/>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B6AFC604-F0A9-B6BF-642D-9B2FFD9762B2}"/>
                </a:ext>
              </a:extLst>
            </p:cNvPr>
            <p:cNvSpPr/>
            <p:nvPr/>
          </p:nvSpPr>
          <p:spPr>
            <a:xfrm>
              <a:off x="9543859" y="2793964"/>
              <a:ext cx="696322" cy="403144"/>
            </a:xfrm>
            <a:custGeom>
              <a:avLst/>
              <a:gdLst>
                <a:gd name="connsiteX0" fmla="*/ 696322 w 696322"/>
                <a:gd name="connsiteY0" fmla="*/ 201754 h 403144"/>
                <a:gd name="connsiteX1" fmla="*/ 349305 w 696322"/>
                <a:gd name="connsiteY1" fmla="*/ 403144 h 403144"/>
                <a:gd name="connsiteX2" fmla="*/ 0 w 696322"/>
                <a:gd name="connsiteY2" fmla="*/ 201754 h 403144"/>
                <a:gd name="connsiteX3" fmla="*/ 347017 w 696322"/>
                <a:gd name="connsiteY3" fmla="*/ 0 h 403144"/>
                <a:gd name="connsiteX4" fmla="*/ 696322 w 696322"/>
                <a:gd name="connsiteY4" fmla="*/ 201754 h 40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322" h="403144">
                  <a:moveTo>
                    <a:pt x="696322" y="201754"/>
                  </a:moveTo>
                  <a:lnTo>
                    <a:pt x="349305" y="403144"/>
                  </a:lnTo>
                  <a:lnTo>
                    <a:pt x="0" y="201754"/>
                  </a:lnTo>
                  <a:lnTo>
                    <a:pt x="347017" y="0"/>
                  </a:lnTo>
                  <a:lnTo>
                    <a:pt x="696322" y="201754"/>
                  </a:lnTo>
                  <a:close/>
                </a:path>
              </a:pathLst>
            </a:custGeom>
            <a:solidFill>
              <a:srgbClr val="1F1D20">
                <a:alpha val="15000"/>
              </a:srgbClr>
            </a:solidFill>
            <a:ln w="7983"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DC71603-E056-8460-1D07-996BC6233BFA}"/>
                </a:ext>
              </a:extLst>
            </p:cNvPr>
            <p:cNvSpPr/>
            <p:nvPr/>
          </p:nvSpPr>
          <p:spPr>
            <a:xfrm>
              <a:off x="9620224" y="2784329"/>
              <a:ext cx="547325" cy="317024"/>
            </a:xfrm>
            <a:custGeom>
              <a:avLst/>
              <a:gdLst>
                <a:gd name="connsiteX0" fmla="*/ 547325 w 547325"/>
                <a:gd name="connsiteY0" fmla="*/ 158633 h 317024"/>
                <a:gd name="connsiteX1" fmla="*/ 274505 w 547325"/>
                <a:gd name="connsiteY1" fmla="*/ 317025 h 317024"/>
                <a:gd name="connsiteX2" fmla="*/ 0 w 547325"/>
                <a:gd name="connsiteY2" fmla="*/ 158633 h 317024"/>
                <a:gd name="connsiteX3" fmla="*/ 272699 w 547325"/>
                <a:gd name="connsiteY3" fmla="*/ 0 h 317024"/>
                <a:gd name="connsiteX4" fmla="*/ 547325 w 547325"/>
                <a:gd name="connsiteY4" fmla="*/ 158633 h 3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25" h="317024">
                  <a:moveTo>
                    <a:pt x="547325" y="158633"/>
                  </a:moveTo>
                  <a:lnTo>
                    <a:pt x="274505" y="317025"/>
                  </a:lnTo>
                  <a:lnTo>
                    <a:pt x="0" y="158633"/>
                  </a:lnTo>
                  <a:lnTo>
                    <a:pt x="272699" y="0"/>
                  </a:lnTo>
                  <a:lnTo>
                    <a:pt x="547325" y="158633"/>
                  </a:lnTo>
                  <a:close/>
                </a:path>
              </a:pathLst>
            </a:custGeom>
            <a:solidFill>
              <a:srgbClr val="1F1D20">
                <a:alpha val="15000"/>
              </a:srgbClr>
            </a:solidFill>
            <a:ln w="7983"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210BC4-A291-EEB0-1205-4217198F8B05}"/>
                </a:ext>
              </a:extLst>
            </p:cNvPr>
            <p:cNvSpPr/>
            <p:nvPr/>
          </p:nvSpPr>
          <p:spPr>
            <a:xfrm>
              <a:off x="9624922" y="2668937"/>
              <a:ext cx="537930" cy="311483"/>
            </a:xfrm>
            <a:custGeom>
              <a:avLst/>
              <a:gdLst>
                <a:gd name="connsiteX0" fmla="*/ 537931 w 537930"/>
                <a:gd name="connsiteY0" fmla="*/ 155863 h 311483"/>
                <a:gd name="connsiteX1" fmla="*/ 269809 w 537930"/>
                <a:gd name="connsiteY1" fmla="*/ 311484 h 311483"/>
                <a:gd name="connsiteX2" fmla="*/ 0 w 537930"/>
                <a:gd name="connsiteY2" fmla="*/ 155863 h 311483"/>
                <a:gd name="connsiteX3" fmla="*/ 268123 w 537930"/>
                <a:gd name="connsiteY3" fmla="*/ 0 h 311483"/>
                <a:gd name="connsiteX4" fmla="*/ 537931 w 537930"/>
                <a:gd name="connsiteY4" fmla="*/ 155863 h 31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30" h="311483">
                  <a:moveTo>
                    <a:pt x="537931" y="155863"/>
                  </a:moveTo>
                  <a:lnTo>
                    <a:pt x="269809" y="311484"/>
                  </a:lnTo>
                  <a:lnTo>
                    <a:pt x="0" y="155863"/>
                  </a:lnTo>
                  <a:lnTo>
                    <a:pt x="268123" y="0"/>
                  </a:lnTo>
                  <a:lnTo>
                    <a:pt x="537931" y="155863"/>
                  </a:lnTo>
                  <a:close/>
                </a:path>
              </a:pathLst>
            </a:custGeom>
            <a:solidFill>
              <a:srgbClr val="1F1D20">
                <a:alpha val="15000"/>
              </a:srgbClr>
            </a:solidFill>
            <a:ln w="7983"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178A6F-92AC-591C-1C6F-37D1807985AB}"/>
                </a:ext>
              </a:extLst>
            </p:cNvPr>
            <p:cNvSpPr/>
            <p:nvPr/>
          </p:nvSpPr>
          <p:spPr>
            <a:xfrm>
              <a:off x="9637449" y="2536080"/>
              <a:ext cx="512877" cy="297029"/>
            </a:xfrm>
            <a:custGeom>
              <a:avLst/>
              <a:gdLst>
                <a:gd name="connsiteX0" fmla="*/ 512877 w 512877"/>
                <a:gd name="connsiteY0" fmla="*/ 148636 h 297029"/>
                <a:gd name="connsiteX1" fmla="*/ 257282 w 512877"/>
                <a:gd name="connsiteY1" fmla="*/ 297030 h 297029"/>
                <a:gd name="connsiteX2" fmla="*/ 0 w 512877"/>
                <a:gd name="connsiteY2" fmla="*/ 148636 h 297029"/>
                <a:gd name="connsiteX3" fmla="*/ 255595 w 512877"/>
                <a:gd name="connsiteY3" fmla="*/ 0 h 297029"/>
                <a:gd name="connsiteX4" fmla="*/ 512877 w 512877"/>
                <a:gd name="connsiteY4" fmla="*/ 148636 h 29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77" h="297029">
                  <a:moveTo>
                    <a:pt x="512877" y="148636"/>
                  </a:moveTo>
                  <a:lnTo>
                    <a:pt x="257282" y="297030"/>
                  </a:lnTo>
                  <a:lnTo>
                    <a:pt x="0" y="148636"/>
                  </a:lnTo>
                  <a:lnTo>
                    <a:pt x="255595" y="0"/>
                  </a:lnTo>
                  <a:lnTo>
                    <a:pt x="512877" y="148636"/>
                  </a:lnTo>
                  <a:close/>
                </a:path>
              </a:pathLst>
            </a:custGeom>
            <a:solidFill>
              <a:srgbClr val="1F1D20">
                <a:alpha val="15000"/>
              </a:srgbClr>
            </a:solidFill>
            <a:ln w="798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A4CD176-2579-36D1-D619-B732EF21F166}"/>
                </a:ext>
              </a:extLst>
            </p:cNvPr>
            <p:cNvSpPr/>
            <p:nvPr/>
          </p:nvSpPr>
          <p:spPr>
            <a:xfrm>
              <a:off x="10033247" y="3076231"/>
              <a:ext cx="194615" cy="112568"/>
            </a:xfrm>
            <a:custGeom>
              <a:avLst/>
              <a:gdLst>
                <a:gd name="connsiteX0" fmla="*/ 192600 w 194615"/>
                <a:gd name="connsiteY0" fmla="*/ 1152 h 112568"/>
                <a:gd name="connsiteX1" fmla="*/ 194406 w 194615"/>
                <a:gd name="connsiteY1" fmla="*/ 5007 h 112568"/>
                <a:gd name="connsiteX2" fmla="*/ 173087 w 194615"/>
                <a:gd name="connsiteY2" fmla="*/ 49691 h 112568"/>
                <a:gd name="connsiteX3" fmla="*/ 163210 w 194615"/>
                <a:gd name="connsiteY3" fmla="*/ 51143 h 112568"/>
                <a:gd name="connsiteX4" fmla="*/ 148997 w 194615"/>
                <a:gd name="connsiteY4" fmla="*/ 42945 h 112568"/>
                <a:gd name="connsiteX5" fmla="*/ 29148 w 194615"/>
                <a:gd name="connsiteY5" fmla="*/ 112568 h 112568"/>
                <a:gd name="connsiteX6" fmla="*/ 29871 w 194615"/>
                <a:gd name="connsiteY6" fmla="*/ 111966 h 112568"/>
                <a:gd name="connsiteX7" fmla="*/ 28908 w 194615"/>
                <a:gd name="connsiteY7" fmla="*/ 112448 h 112568"/>
                <a:gd name="connsiteX8" fmla="*/ 0 w 194615"/>
                <a:gd name="connsiteY8" fmla="*/ 95828 h 112568"/>
                <a:gd name="connsiteX9" fmla="*/ 119968 w 194615"/>
                <a:gd name="connsiteY9" fmla="*/ 26327 h 112568"/>
                <a:gd name="connsiteX10" fmla="*/ 105755 w 194615"/>
                <a:gd name="connsiteY10" fmla="*/ 18135 h 112568"/>
                <a:gd name="connsiteX11" fmla="*/ 108285 w 194615"/>
                <a:gd name="connsiteY11" fmla="*/ 12354 h 112568"/>
                <a:gd name="connsiteX12" fmla="*/ 185975 w 194615"/>
                <a:gd name="connsiteY12" fmla="*/ 189 h 112568"/>
                <a:gd name="connsiteX13" fmla="*/ 192600 w 194615"/>
                <a:gd name="connsiteY13" fmla="*/ 1152 h 1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615" h="112568">
                  <a:moveTo>
                    <a:pt x="192600" y="1152"/>
                  </a:moveTo>
                  <a:cubicBezTo>
                    <a:pt x="194286" y="2116"/>
                    <a:pt x="195008" y="3441"/>
                    <a:pt x="194406" y="5007"/>
                  </a:cubicBezTo>
                  <a:lnTo>
                    <a:pt x="173087" y="49691"/>
                  </a:lnTo>
                  <a:cubicBezTo>
                    <a:pt x="171882" y="52226"/>
                    <a:pt x="166341" y="53068"/>
                    <a:pt x="163210" y="51143"/>
                  </a:cubicBezTo>
                  <a:lnTo>
                    <a:pt x="148997" y="42945"/>
                  </a:lnTo>
                  <a:lnTo>
                    <a:pt x="29148" y="112568"/>
                  </a:lnTo>
                  <a:cubicBezTo>
                    <a:pt x="29390" y="112207"/>
                    <a:pt x="29871" y="111966"/>
                    <a:pt x="29871" y="111966"/>
                  </a:cubicBezTo>
                  <a:cubicBezTo>
                    <a:pt x="29871" y="111966"/>
                    <a:pt x="29631" y="112087"/>
                    <a:pt x="28908" y="112448"/>
                  </a:cubicBezTo>
                  <a:lnTo>
                    <a:pt x="0" y="95828"/>
                  </a:lnTo>
                  <a:lnTo>
                    <a:pt x="119968" y="26327"/>
                  </a:lnTo>
                  <a:lnTo>
                    <a:pt x="105755" y="18135"/>
                  </a:lnTo>
                  <a:cubicBezTo>
                    <a:pt x="102503" y="16209"/>
                    <a:pt x="103948" y="13077"/>
                    <a:pt x="108285" y="12354"/>
                  </a:cubicBezTo>
                  <a:lnTo>
                    <a:pt x="185975" y="189"/>
                  </a:lnTo>
                  <a:cubicBezTo>
                    <a:pt x="188504" y="-293"/>
                    <a:pt x="190913" y="189"/>
                    <a:pt x="192600" y="1152"/>
                  </a:cubicBezTo>
                  <a:close/>
                </a:path>
              </a:pathLst>
            </a:custGeom>
            <a:solidFill>
              <a:srgbClr val="FFFFFF"/>
            </a:solidFill>
            <a:ln w="7983" cap="flat">
              <a:noFill/>
              <a:prstDash val="solid"/>
              <a:miter/>
            </a:ln>
          </p:spPr>
          <p:txBody>
            <a:bodyPr rtlCol="0" anchor="ctr"/>
            <a:lstStyle/>
            <a:p>
              <a:endParaRPr lang="en-US"/>
            </a:p>
          </p:txBody>
        </p:sp>
        <p:pic>
          <p:nvPicPr>
            <p:cNvPr id="42" name="Graphic 5">
              <a:extLst>
                <a:ext uri="{FF2B5EF4-FFF2-40B4-BE49-F238E27FC236}">
                  <a16:creationId xmlns:a16="http://schemas.microsoft.com/office/drawing/2014/main" id="{7A02168E-1C09-3F03-090B-E6850AB889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310112" y="2669896"/>
              <a:ext cx="639866" cy="426576"/>
            </a:xfrm>
            <a:prstGeom prst="rect">
              <a:avLst/>
            </a:prstGeom>
          </p:spPr>
        </p:pic>
        <p:pic>
          <p:nvPicPr>
            <p:cNvPr id="43" name="Graphic 6">
              <a:extLst>
                <a:ext uri="{FF2B5EF4-FFF2-40B4-BE49-F238E27FC236}">
                  <a16:creationId xmlns:a16="http://schemas.microsoft.com/office/drawing/2014/main" id="{C3082796-6157-A4D2-3BCF-4E335971C07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857065" y="2651124"/>
              <a:ext cx="853154" cy="478060"/>
            </a:xfrm>
            <a:prstGeom prst="rect">
              <a:avLst/>
            </a:prstGeom>
          </p:spPr>
        </p:pic>
        <p:pic>
          <p:nvPicPr>
            <p:cNvPr id="45" name="Graphic 8">
              <a:extLst>
                <a:ext uri="{FF2B5EF4-FFF2-40B4-BE49-F238E27FC236}">
                  <a16:creationId xmlns:a16="http://schemas.microsoft.com/office/drawing/2014/main" id="{4CD58B18-35B2-2689-B4F1-EC5D6F265A1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060268" y="2086152"/>
              <a:ext cx="357230" cy="460428"/>
            </a:xfrm>
            <a:prstGeom prst="rect">
              <a:avLst/>
            </a:prstGeom>
          </p:spPr>
        </p:pic>
        <p:pic>
          <p:nvPicPr>
            <p:cNvPr id="46" name="Graphic 9">
              <a:extLst>
                <a:ext uri="{FF2B5EF4-FFF2-40B4-BE49-F238E27FC236}">
                  <a16:creationId xmlns:a16="http://schemas.microsoft.com/office/drawing/2014/main" id="{0797E5E1-6F86-2B1B-FB91-1CEDFF651D1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318114" y="3195958"/>
              <a:ext cx="378418" cy="457254"/>
            </a:xfrm>
            <a:prstGeom prst="rect">
              <a:avLst/>
            </a:prstGeom>
          </p:spPr>
        </p:pic>
        <p:pic>
          <p:nvPicPr>
            <p:cNvPr id="47" name="Graphic 10">
              <a:extLst>
                <a:ext uri="{FF2B5EF4-FFF2-40B4-BE49-F238E27FC236}">
                  <a16:creationId xmlns:a16="http://schemas.microsoft.com/office/drawing/2014/main" id="{7500E0F6-B6D2-06D9-A22F-46B11FA1F72D}"/>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04962" y="3218378"/>
              <a:ext cx="378418" cy="480978"/>
            </a:xfrm>
            <a:prstGeom prst="rect">
              <a:avLst/>
            </a:prstGeom>
          </p:spPr>
        </p:pic>
        <p:pic>
          <p:nvPicPr>
            <p:cNvPr id="48" name="Graphic 11">
              <a:extLst>
                <a:ext uri="{FF2B5EF4-FFF2-40B4-BE49-F238E27FC236}">
                  <a16:creationId xmlns:a16="http://schemas.microsoft.com/office/drawing/2014/main" id="{8FF4DDFE-018E-5C60-733D-177ED87093CD}"/>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334561" y="2117195"/>
              <a:ext cx="481406" cy="474220"/>
            </a:xfrm>
            <a:prstGeom prst="rect">
              <a:avLst/>
            </a:prstGeom>
          </p:spPr>
        </p:pic>
        <p:grpSp>
          <p:nvGrpSpPr>
            <p:cNvPr id="112" name="Group 111">
              <a:extLst>
                <a:ext uri="{FF2B5EF4-FFF2-40B4-BE49-F238E27FC236}">
                  <a16:creationId xmlns:a16="http://schemas.microsoft.com/office/drawing/2014/main" id="{62731EB1-298D-C805-5568-848E3C4D4CA1}"/>
                </a:ext>
              </a:extLst>
            </p:cNvPr>
            <p:cNvGrpSpPr/>
            <p:nvPr/>
          </p:nvGrpSpPr>
          <p:grpSpPr>
            <a:xfrm>
              <a:off x="9593499" y="2443830"/>
              <a:ext cx="596200" cy="685450"/>
              <a:chOff x="9560056" y="2405380"/>
              <a:chExt cx="663086" cy="762350"/>
            </a:xfrm>
          </p:grpSpPr>
          <p:sp>
            <p:nvSpPr>
              <p:cNvPr id="111" name="Freeform: Shape 110">
                <a:extLst>
                  <a:ext uri="{FF2B5EF4-FFF2-40B4-BE49-F238E27FC236}">
                    <a16:creationId xmlns:a16="http://schemas.microsoft.com/office/drawing/2014/main" id="{A2A68951-7060-694F-55C0-E7972876ABB9}"/>
                  </a:ext>
                </a:extLst>
              </p:cNvPr>
              <p:cNvSpPr/>
              <p:nvPr/>
            </p:nvSpPr>
            <p:spPr>
              <a:xfrm>
                <a:off x="9582038" y="2428240"/>
                <a:ext cx="619122" cy="716630"/>
              </a:xfrm>
              <a:custGeom>
                <a:avLst/>
                <a:gdLst>
                  <a:gd name="connsiteX0" fmla="*/ 761486 w 797624"/>
                  <a:gd name="connsiteY0" fmla="*/ 712945 h 923246"/>
                  <a:gd name="connsiteX1" fmla="*/ 797625 w 797624"/>
                  <a:gd name="connsiteY1" fmla="*/ 691987 h 923246"/>
                  <a:gd name="connsiteX2" fmla="*/ 797625 w 797624"/>
                  <a:gd name="connsiteY2" fmla="*/ 229940 h 923246"/>
                  <a:gd name="connsiteX3" fmla="*/ 398810 w 797624"/>
                  <a:gd name="connsiteY3" fmla="*/ 0 h 923246"/>
                  <a:gd name="connsiteX4" fmla="*/ 1325 w 797624"/>
                  <a:gd name="connsiteY4" fmla="*/ 230300 h 923246"/>
                  <a:gd name="connsiteX5" fmla="*/ 0 w 797624"/>
                  <a:gd name="connsiteY5" fmla="*/ 690300 h 923246"/>
                  <a:gd name="connsiteX6" fmla="*/ 400135 w 797624"/>
                  <a:gd name="connsiteY6" fmla="*/ 923247 h 923246"/>
                  <a:gd name="connsiteX7" fmla="*/ 494689 w 797624"/>
                  <a:gd name="connsiteY7" fmla="*/ 868207 h 92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7624" h="923246">
                    <a:moveTo>
                      <a:pt x="761486" y="712945"/>
                    </a:moveTo>
                    <a:lnTo>
                      <a:pt x="797625" y="691987"/>
                    </a:lnTo>
                    <a:lnTo>
                      <a:pt x="797625" y="229940"/>
                    </a:lnTo>
                    <a:lnTo>
                      <a:pt x="398810" y="0"/>
                    </a:lnTo>
                    <a:lnTo>
                      <a:pt x="1325" y="230300"/>
                    </a:lnTo>
                    <a:lnTo>
                      <a:pt x="0" y="690300"/>
                    </a:lnTo>
                    <a:lnTo>
                      <a:pt x="400135" y="923247"/>
                    </a:lnTo>
                    <a:lnTo>
                      <a:pt x="494689" y="868207"/>
                    </a:lnTo>
                  </a:path>
                </a:pathLst>
              </a:custGeom>
              <a:solidFill>
                <a:schemeClr val="bg1"/>
              </a:solidFill>
              <a:ln w="7983" cap="rnd">
                <a:noFill/>
                <a:prstDash val="solid"/>
                <a:round/>
              </a:ln>
            </p:spPr>
            <p:txBody>
              <a:bodyPr rtlCol="0" anchor="ctr"/>
              <a:lstStyle/>
              <a:p>
                <a:endParaRPr lang="en-US"/>
              </a:p>
            </p:txBody>
          </p:sp>
          <p:pic>
            <p:nvPicPr>
              <p:cNvPr id="85" name="Graphic 84">
                <a:extLst>
                  <a:ext uri="{FF2B5EF4-FFF2-40B4-BE49-F238E27FC236}">
                    <a16:creationId xmlns:a16="http://schemas.microsoft.com/office/drawing/2014/main" id="{51AFBA9E-181D-B997-E223-3BB161677D8B}"/>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560056" y="2405380"/>
                <a:ext cx="663086" cy="762350"/>
              </a:xfrm>
              <a:prstGeom prst="rect">
                <a:avLst/>
              </a:prstGeom>
            </p:spPr>
          </p:pic>
        </p:grpSp>
      </p:grpSp>
    </p:spTree>
    <p:extLst>
      <p:ext uri="{BB962C8B-B14F-4D97-AF65-F5344CB8AC3E}">
        <p14:creationId xmlns:p14="http://schemas.microsoft.com/office/powerpoint/2010/main" val="146742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B936-13D3-E346-70F4-F417B52864B5}"/>
              </a:ext>
            </a:extLst>
          </p:cNvPr>
          <p:cNvSpPr>
            <a:spLocks noGrp="1"/>
          </p:cNvSpPr>
          <p:nvPr>
            <p:ph type="title"/>
          </p:nvPr>
        </p:nvSpPr>
        <p:spPr>
          <a:xfrm>
            <a:off x="584200" y="2875002"/>
            <a:ext cx="5157666" cy="1107996"/>
          </a:xfrm>
        </p:spPr>
        <p:txBody>
          <a:bodyPr/>
          <a:lstStyle/>
          <a:p>
            <a:r>
              <a:rPr lang="en-US">
                <a:ea typeface="+mj-lt"/>
                <a:cs typeface="+mj-lt"/>
              </a:rPr>
              <a:t>Synapse Link for SQL – Core Concepts</a:t>
            </a:r>
          </a:p>
        </p:txBody>
      </p:sp>
    </p:spTree>
    <p:extLst>
      <p:ext uri="{BB962C8B-B14F-4D97-AF65-F5344CB8AC3E}">
        <p14:creationId xmlns:p14="http://schemas.microsoft.com/office/powerpoint/2010/main" val="349231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43C4-A236-FCDC-37F1-122DF73D0F35}"/>
              </a:ext>
              <a:ext uri="{C183D7F6-B498-43B3-948B-1728B52AA6E4}">
                <adec:decorative xmlns:adec="http://schemas.microsoft.com/office/drawing/2017/decorative" val="0"/>
              </a:ext>
            </a:extLst>
          </p:cNvPr>
          <p:cNvSpPr>
            <a:spLocks noGrp="1"/>
          </p:cNvSpPr>
          <p:nvPr>
            <p:ph type="title"/>
          </p:nvPr>
        </p:nvSpPr>
        <p:spPr/>
        <p:txBody>
          <a:bodyPr/>
          <a:lstStyle/>
          <a:p>
            <a:r>
              <a:rPr lang="en-US">
                <a:cs typeface="Segoe UI"/>
              </a:rPr>
              <a:t>Core Concepts</a:t>
            </a:r>
            <a:endParaRPr lang="en-US"/>
          </a:p>
        </p:txBody>
      </p:sp>
      <p:sp>
        <p:nvSpPr>
          <p:cNvPr id="7" name="Text Placeholder 5">
            <a:extLst>
              <a:ext uri="{FF2B5EF4-FFF2-40B4-BE49-F238E27FC236}">
                <a16:creationId xmlns:a16="http://schemas.microsoft.com/office/drawing/2014/main" id="{2A0A2337-BAED-BD22-DACD-5483758A2116}"/>
              </a:ext>
              <a:ext uri="{C183D7F6-B498-43B3-948B-1728B52AA6E4}">
                <adec:decorative xmlns:adec="http://schemas.microsoft.com/office/drawing/2017/decorative" val="0"/>
              </a:ext>
            </a:extLst>
          </p:cNvPr>
          <p:cNvSpPr>
            <a:spLocks noGrp="1"/>
          </p:cNvSpPr>
          <p:nvPr/>
        </p:nvSpPr>
        <p:spPr>
          <a:xfrm>
            <a:off x="1615893" y="1304218"/>
            <a:ext cx="5501878" cy="1107867"/>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defTabSz="932742">
              <a:spcBef>
                <a:spcPct val="0"/>
              </a:spcBef>
              <a:buSzPct val="90000"/>
            </a:pPr>
            <a:r>
              <a:rPr lang="en-US" sz="2399">
                <a:ln w="3175">
                  <a:noFill/>
                </a:ln>
                <a:solidFill>
                  <a:schemeClr val="accent2"/>
                </a:solidFill>
                <a:cs typeface="Segoe UI Semibold"/>
              </a:rPr>
              <a:t>Source database: </a:t>
            </a:r>
          </a:p>
          <a:p>
            <a:r>
              <a:rPr lang="en-US" altLang="zh-CN" sz="2400">
                <a:latin typeface="Segoe UI"/>
                <a:cs typeface="Segoe UI"/>
              </a:rPr>
              <a:t>Azure SQL Database</a:t>
            </a:r>
          </a:p>
          <a:p>
            <a:r>
              <a:rPr lang="en-US" altLang="zh-CN" sz="2400">
                <a:latin typeface="Segoe UI"/>
                <a:cs typeface="Segoe UI"/>
              </a:rPr>
              <a:t>SQL Server 2022</a:t>
            </a:r>
            <a:endParaRPr lang="en-US" sz="2400">
              <a:latin typeface="Segoe UI"/>
              <a:cs typeface="Segoe UI"/>
            </a:endParaRPr>
          </a:p>
        </p:txBody>
      </p:sp>
      <p:sp>
        <p:nvSpPr>
          <p:cNvPr id="5" name="Text Placeholder 5">
            <a:extLst>
              <a:ext uri="{FF2B5EF4-FFF2-40B4-BE49-F238E27FC236}">
                <a16:creationId xmlns:a16="http://schemas.microsoft.com/office/drawing/2014/main" id="{1571D65C-2A10-C44A-2892-109563BABA9F}"/>
              </a:ext>
              <a:ext uri="{C183D7F6-B498-43B3-948B-1728B52AA6E4}">
                <adec:decorative xmlns:adec="http://schemas.microsoft.com/office/drawing/2017/decorative" val="0"/>
              </a:ext>
            </a:extLst>
          </p:cNvPr>
          <p:cNvSpPr txBox="1">
            <a:spLocks/>
          </p:cNvSpPr>
          <p:nvPr/>
        </p:nvSpPr>
        <p:spPr>
          <a:xfrm>
            <a:off x="6845349" y="1361394"/>
            <a:ext cx="4832554" cy="1107867"/>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defTabSz="932742">
              <a:spcBef>
                <a:spcPct val="0"/>
              </a:spcBef>
              <a:buSzPct val="90000"/>
            </a:pPr>
            <a:r>
              <a:rPr lang="en-US" sz="2399">
                <a:ln w="3175">
                  <a:noFill/>
                </a:ln>
                <a:solidFill>
                  <a:schemeClr val="accent2"/>
                </a:solidFill>
                <a:cs typeface="Segoe UI Semibold"/>
              </a:rPr>
              <a:t>Designation database:</a:t>
            </a:r>
          </a:p>
          <a:p>
            <a:r>
              <a:rPr lang="en-US" altLang="zh-CN" sz="2400">
                <a:latin typeface="Segoe UI"/>
                <a:cs typeface="Segoe UI"/>
              </a:rPr>
              <a:t>Synapse dedicated </a:t>
            </a:r>
            <a:br>
              <a:rPr lang="en-US" altLang="zh-CN" sz="2400">
                <a:latin typeface="Segoe UI"/>
                <a:cs typeface="Segoe UI"/>
              </a:rPr>
            </a:br>
            <a:r>
              <a:rPr lang="en-US" altLang="zh-CN" sz="2400">
                <a:latin typeface="Segoe UI"/>
                <a:cs typeface="Segoe UI"/>
              </a:rPr>
              <a:t>SQL Pool </a:t>
            </a:r>
            <a:endParaRPr lang="en-US" sz="2400">
              <a:latin typeface="Segoe UI"/>
              <a:cs typeface="Segoe UI"/>
            </a:endParaRPr>
          </a:p>
        </p:txBody>
      </p:sp>
      <p:sp>
        <p:nvSpPr>
          <p:cNvPr id="6" name="Text Placeholder 5">
            <a:extLst>
              <a:ext uri="{FF2B5EF4-FFF2-40B4-BE49-F238E27FC236}">
                <a16:creationId xmlns:a16="http://schemas.microsoft.com/office/drawing/2014/main" id="{F1217449-BA92-CE9F-95CC-F81A3B2A327B}"/>
              </a:ext>
              <a:ext uri="{C183D7F6-B498-43B3-948B-1728B52AA6E4}">
                <adec:decorative xmlns:adec="http://schemas.microsoft.com/office/drawing/2017/decorative" val="0"/>
              </a:ext>
            </a:extLst>
          </p:cNvPr>
          <p:cNvSpPr txBox="1">
            <a:spLocks/>
          </p:cNvSpPr>
          <p:nvPr/>
        </p:nvSpPr>
        <p:spPr>
          <a:xfrm>
            <a:off x="1615893" y="2917111"/>
            <a:ext cx="9092747" cy="3170099"/>
          </a:xfrm>
          <a:prstGeom prst="rect">
            <a:avLst/>
          </a:prstGeom>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000">
                <a:ln w="3175">
                  <a:noFill/>
                </a:ln>
                <a:solidFill>
                  <a:schemeClr val="accent2"/>
                </a:solidFill>
                <a:cs typeface="Segoe UI Semibold"/>
              </a:rPr>
              <a:t>Link Connection:  </a:t>
            </a:r>
            <a:br>
              <a:rPr lang="en-US" sz="2000">
                <a:ln w="3175">
                  <a:noFill/>
                </a:ln>
                <a:solidFill>
                  <a:schemeClr val="accent2"/>
                </a:solidFill>
                <a:cs typeface="Segoe UI Semibold"/>
              </a:rPr>
            </a:br>
            <a:r>
              <a:rPr lang="en-US" sz="2000">
                <a:latin typeface="Segoe UI"/>
                <a:cs typeface="Segoe UI"/>
              </a:rPr>
              <a:t>A</a:t>
            </a:r>
            <a:r>
              <a:rPr lang="en-US" sz="2000" b="0" i="0">
                <a:effectLst/>
                <a:latin typeface="Segoe UI"/>
                <a:cs typeface="Segoe UI"/>
              </a:rPr>
              <a:t> mapping relationship between </a:t>
            </a:r>
            <a:r>
              <a:rPr lang="en-US" sz="2000">
                <a:latin typeface="Segoe UI"/>
                <a:cs typeface="Segoe UI"/>
              </a:rPr>
              <a:t>the source database (</a:t>
            </a:r>
            <a:r>
              <a:rPr lang="en-US" sz="2000" b="0" i="0">
                <a:effectLst/>
                <a:latin typeface="Segoe UI"/>
                <a:cs typeface="Segoe UI"/>
              </a:rPr>
              <a:t>Azure SQL </a:t>
            </a:r>
            <a:r>
              <a:rPr lang="en-US" sz="2000">
                <a:latin typeface="Segoe UI"/>
                <a:cs typeface="Segoe UI"/>
              </a:rPr>
              <a:t>Database</a:t>
            </a:r>
            <a:r>
              <a:rPr lang="en-US" sz="2000" b="0" i="0">
                <a:effectLst/>
                <a:latin typeface="Segoe UI"/>
                <a:cs typeface="Segoe UI"/>
              </a:rPr>
              <a:t> or SQL Server 2022) and </a:t>
            </a:r>
            <a:r>
              <a:rPr lang="en-US" sz="2000">
                <a:latin typeface="Segoe UI"/>
                <a:cs typeface="Segoe UI"/>
              </a:rPr>
              <a:t>an Azure</a:t>
            </a:r>
            <a:r>
              <a:rPr lang="en-US" sz="2000" b="0" i="0">
                <a:effectLst/>
                <a:latin typeface="Segoe UI"/>
                <a:cs typeface="Segoe UI"/>
              </a:rPr>
              <a:t> Synapse dedicated SQL pool.</a:t>
            </a:r>
          </a:p>
          <a:p>
            <a:pPr>
              <a:spcBef>
                <a:spcPts val="2400"/>
              </a:spcBef>
            </a:pPr>
            <a:r>
              <a:rPr lang="en-US" sz="2000">
                <a:ln w="3175">
                  <a:noFill/>
                </a:ln>
                <a:solidFill>
                  <a:schemeClr val="accent2"/>
                </a:solidFill>
                <a:cs typeface="Segoe UI Semibold"/>
              </a:rPr>
              <a:t>Landing Zone: </a:t>
            </a:r>
            <a:br>
              <a:rPr lang="en-US" sz="2000">
                <a:ln w="3175">
                  <a:noFill/>
                </a:ln>
                <a:solidFill>
                  <a:schemeClr val="accent2"/>
                </a:solidFill>
                <a:cs typeface="Segoe UI Semibold"/>
              </a:rPr>
            </a:br>
            <a:r>
              <a:rPr lang="en-US" sz="2000">
                <a:latin typeface="Segoe UI"/>
                <a:cs typeface="Segoe UI"/>
              </a:rPr>
              <a:t>An interim staging store for Azure Synapse Link for SQL.  System-managed for Azure SQL Database.  Customer-managed for SQL Server 2022.</a:t>
            </a:r>
            <a:endParaRPr lang="en-US" altLang="zh-CN" sz="2000" b="1">
              <a:latin typeface="Segoe UI"/>
              <a:ea typeface="等线"/>
              <a:cs typeface="Segoe UI"/>
            </a:endParaRPr>
          </a:p>
          <a:p>
            <a:pPr>
              <a:spcBef>
                <a:spcPts val="2400"/>
              </a:spcBef>
            </a:pPr>
            <a:r>
              <a:rPr lang="en-US" altLang="zh-CN" sz="2000">
                <a:ln w="3175">
                  <a:noFill/>
                </a:ln>
                <a:solidFill>
                  <a:schemeClr val="accent2"/>
                </a:solidFill>
                <a:cs typeface="Segoe UI Semibold"/>
              </a:rPr>
              <a:t>Self-Hosted Integration Runtime (SQL Server 2022 only):</a:t>
            </a:r>
            <a:r>
              <a:rPr lang="zh-CN" altLang="en-US" sz="2000">
                <a:ln w="3175">
                  <a:noFill/>
                </a:ln>
                <a:solidFill>
                  <a:schemeClr val="accent2"/>
                </a:solidFill>
                <a:cs typeface="Segoe UI Semibold"/>
              </a:rPr>
              <a:t> </a:t>
            </a:r>
            <a:r>
              <a:rPr lang="en-US" altLang="zh-CN" sz="2000">
                <a:latin typeface="Segoe UI"/>
                <a:ea typeface="等线"/>
                <a:cs typeface="Segoe UI"/>
              </a:rPr>
              <a:t>A software agent that brokers communication between Azure Synapse Analytics and SQL Server 2022.</a:t>
            </a:r>
          </a:p>
        </p:txBody>
      </p:sp>
      <p:pic>
        <p:nvPicPr>
          <p:cNvPr id="4" name="Graphic 3">
            <a:extLst>
              <a:ext uri="{FF2B5EF4-FFF2-40B4-BE49-F238E27FC236}">
                <a16:creationId xmlns:a16="http://schemas.microsoft.com/office/drawing/2014/main" id="{924E24CE-003D-C5F6-46D3-BEB678F33E5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43" y="1410415"/>
            <a:ext cx="932514" cy="964241"/>
          </a:xfrm>
          <a:prstGeom prst="rect">
            <a:avLst/>
          </a:prstGeom>
        </p:spPr>
      </p:pic>
      <p:pic>
        <p:nvPicPr>
          <p:cNvPr id="8" name="Graphic 7">
            <a:extLst>
              <a:ext uri="{FF2B5EF4-FFF2-40B4-BE49-F238E27FC236}">
                <a16:creationId xmlns:a16="http://schemas.microsoft.com/office/drawing/2014/main" id="{C188A887-3482-F741-4761-7CA8EF0D0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5083" y="1434680"/>
            <a:ext cx="915710" cy="915710"/>
          </a:xfrm>
          <a:prstGeom prst="rect">
            <a:avLst/>
          </a:prstGeom>
        </p:spPr>
      </p:pic>
      <p:grpSp>
        <p:nvGrpSpPr>
          <p:cNvPr id="9" name="Group 8">
            <a:extLst>
              <a:ext uri="{FF2B5EF4-FFF2-40B4-BE49-F238E27FC236}">
                <a16:creationId xmlns:a16="http://schemas.microsoft.com/office/drawing/2014/main" id="{CFCB7322-0B6F-5FE7-9211-D6DAAC699827}"/>
              </a:ext>
              <a:ext uri="{C183D7F6-B498-43B3-948B-1728B52AA6E4}">
                <adec:decorative xmlns:adec="http://schemas.microsoft.com/office/drawing/2017/decorative" val="1"/>
              </a:ext>
            </a:extLst>
          </p:cNvPr>
          <p:cNvGrpSpPr/>
          <p:nvPr/>
        </p:nvGrpSpPr>
        <p:grpSpPr>
          <a:xfrm>
            <a:off x="729220" y="4250339"/>
            <a:ext cx="407160" cy="558283"/>
            <a:chOff x="2900456" y="3888701"/>
            <a:chExt cx="672477" cy="922081"/>
          </a:xfrm>
        </p:grpSpPr>
        <p:sp>
          <p:nvSpPr>
            <p:cNvPr id="10" name="Freeform: Shape 9">
              <a:extLst>
                <a:ext uri="{FF2B5EF4-FFF2-40B4-BE49-F238E27FC236}">
                  <a16:creationId xmlns:a16="http://schemas.microsoft.com/office/drawing/2014/main" id="{B0B07B42-21D8-543E-614B-C9762FA79600}"/>
                </a:ext>
              </a:extLst>
            </p:cNvPr>
            <p:cNvSpPr/>
            <p:nvPr/>
          </p:nvSpPr>
          <p:spPr>
            <a:xfrm>
              <a:off x="2900456" y="4014538"/>
              <a:ext cx="672477" cy="796243"/>
            </a:xfrm>
            <a:custGeom>
              <a:avLst/>
              <a:gdLst>
                <a:gd name="connsiteX0" fmla="*/ 332079 w 664157"/>
                <a:gd name="connsiteY0" fmla="*/ 124280 h 786392"/>
                <a:gd name="connsiteX1" fmla="*/ 0 w 664157"/>
                <a:gd name="connsiteY1" fmla="*/ 0 h 786392"/>
                <a:gd name="connsiteX2" fmla="*/ 0 w 664157"/>
                <a:gd name="connsiteY2" fmla="*/ 662112 h 786392"/>
                <a:gd name="connsiteX3" fmla="*/ 327416 w 664157"/>
                <a:gd name="connsiteY3" fmla="*/ 786392 h 786392"/>
                <a:gd name="connsiteX4" fmla="*/ 332079 w 664157"/>
                <a:gd name="connsiteY4" fmla="*/ 786392 h 786392"/>
                <a:gd name="connsiteX5" fmla="*/ 664157 w 664157"/>
                <a:gd name="connsiteY5" fmla="*/ 662112 h 786392"/>
                <a:gd name="connsiteX6" fmla="*/ 664157 w 664157"/>
                <a:gd name="connsiteY6" fmla="*/ 0 h 786392"/>
                <a:gd name="connsiteX7" fmla="*/ 332079 w 664157"/>
                <a:gd name="connsiteY7" fmla="*/ 124280 h 78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57" h="786392">
                  <a:moveTo>
                    <a:pt x="332079" y="124280"/>
                  </a:moveTo>
                  <a:cubicBezTo>
                    <a:pt x="148684" y="124280"/>
                    <a:pt x="0" y="70711"/>
                    <a:pt x="0" y="0"/>
                  </a:cubicBezTo>
                  <a:lnTo>
                    <a:pt x="0" y="662112"/>
                  </a:lnTo>
                  <a:cubicBezTo>
                    <a:pt x="0" y="730145"/>
                    <a:pt x="146094" y="785321"/>
                    <a:pt x="327416" y="786392"/>
                  </a:cubicBezTo>
                  <a:lnTo>
                    <a:pt x="332079" y="786392"/>
                  </a:lnTo>
                  <a:cubicBezTo>
                    <a:pt x="515473" y="786392"/>
                    <a:pt x="664157" y="732823"/>
                    <a:pt x="664157" y="662112"/>
                  </a:cubicBezTo>
                  <a:lnTo>
                    <a:pt x="664157" y="0"/>
                  </a:lnTo>
                  <a:cubicBezTo>
                    <a:pt x="664157" y="69104"/>
                    <a:pt x="515473" y="124280"/>
                    <a:pt x="332079" y="12428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7FD0CF9-D208-60A4-E29A-34020DC841FA}"/>
                </a:ext>
              </a:extLst>
            </p:cNvPr>
            <p:cNvSpPr/>
            <p:nvPr/>
          </p:nvSpPr>
          <p:spPr>
            <a:xfrm>
              <a:off x="2900456" y="3888701"/>
              <a:ext cx="672477" cy="251673"/>
            </a:xfrm>
            <a:custGeom>
              <a:avLst/>
              <a:gdLst>
                <a:gd name="connsiteX0" fmla="*/ 664157 w 664157"/>
                <a:gd name="connsiteY0" fmla="*/ 124280 h 248559"/>
                <a:gd name="connsiteX1" fmla="*/ 332079 w 664157"/>
                <a:gd name="connsiteY1" fmla="*/ 248560 h 248559"/>
                <a:gd name="connsiteX2" fmla="*/ 0 w 664157"/>
                <a:gd name="connsiteY2" fmla="*/ 124280 h 248559"/>
                <a:gd name="connsiteX3" fmla="*/ 332079 w 664157"/>
                <a:gd name="connsiteY3" fmla="*/ 0 h 248559"/>
                <a:gd name="connsiteX4" fmla="*/ 664157 w 664157"/>
                <a:gd name="connsiteY4" fmla="*/ 124280 h 24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157" h="248559">
                  <a:moveTo>
                    <a:pt x="664157" y="124280"/>
                  </a:moveTo>
                  <a:cubicBezTo>
                    <a:pt x="664157" y="193384"/>
                    <a:pt x="515473" y="248560"/>
                    <a:pt x="332079" y="248560"/>
                  </a:cubicBezTo>
                  <a:cubicBezTo>
                    <a:pt x="148684" y="248560"/>
                    <a:pt x="0" y="194991"/>
                    <a:pt x="0" y="124280"/>
                  </a:cubicBezTo>
                  <a:cubicBezTo>
                    <a:pt x="0" y="53569"/>
                    <a:pt x="148684" y="0"/>
                    <a:pt x="332079" y="0"/>
                  </a:cubicBezTo>
                  <a:cubicBezTo>
                    <a:pt x="515473" y="0"/>
                    <a:pt x="664157" y="53569"/>
                    <a:pt x="664157" y="124280"/>
                  </a:cubicBezTo>
                </a:path>
              </a:pathLst>
            </a:custGeom>
            <a:solidFill>
              <a:srgbClr val="E8E8E8"/>
            </a:solidFill>
            <a:ln w="5132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FF012A-78BC-18B6-A284-DA17E8C6CB0E}"/>
                </a:ext>
              </a:extLst>
            </p:cNvPr>
            <p:cNvSpPr/>
            <p:nvPr/>
          </p:nvSpPr>
          <p:spPr>
            <a:xfrm>
              <a:off x="2978614" y="3924499"/>
              <a:ext cx="516160" cy="160008"/>
            </a:xfrm>
            <a:custGeom>
              <a:avLst/>
              <a:gdLst>
                <a:gd name="connsiteX0" fmla="*/ 509774 w 509774"/>
                <a:gd name="connsiteY0" fmla="*/ 78746 h 158028"/>
                <a:gd name="connsiteX1" fmla="*/ 254887 w 509774"/>
                <a:gd name="connsiteY1" fmla="*/ 158028 h 158028"/>
                <a:gd name="connsiteX2" fmla="*/ 0 w 509774"/>
                <a:gd name="connsiteY2" fmla="*/ 78746 h 158028"/>
                <a:gd name="connsiteX3" fmla="*/ 254887 w 509774"/>
                <a:gd name="connsiteY3" fmla="*/ 0 h 158028"/>
                <a:gd name="connsiteX4" fmla="*/ 509774 w 509774"/>
                <a:gd name="connsiteY4" fmla="*/ 78746 h 15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74" h="158028">
                  <a:moveTo>
                    <a:pt x="509774" y="78746"/>
                  </a:moveTo>
                  <a:cubicBezTo>
                    <a:pt x="509774" y="122673"/>
                    <a:pt x="395282" y="158028"/>
                    <a:pt x="254887" y="158028"/>
                  </a:cubicBezTo>
                  <a:cubicBezTo>
                    <a:pt x="114492" y="158028"/>
                    <a:pt x="0" y="122673"/>
                    <a:pt x="0" y="78746"/>
                  </a:cubicBezTo>
                  <a:cubicBezTo>
                    <a:pt x="0" y="34820"/>
                    <a:pt x="114492" y="0"/>
                    <a:pt x="254887" y="0"/>
                  </a:cubicBezTo>
                  <a:cubicBezTo>
                    <a:pt x="395282" y="0"/>
                    <a:pt x="509774" y="35356"/>
                    <a:pt x="509774" y="78746"/>
                  </a:cubicBezTo>
                </a:path>
              </a:pathLst>
            </a:custGeom>
            <a:solidFill>
              <a:srgbClr val="50E6FF"/>
            </a:solidFill>
            <a:ln w="5132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2B17C3C-ED9F-F6EC-32A0-B782D0602212}"/>
                </a:ext>
              </a:extLst>
            </p:cNvPr>
            <p:cNvSpPr/>
            <p:nvPr/>
          </p:nvSpPr>
          <p:spPr>
            <a:xfrm>
              <a:off x="3032643" y="4023990"/>
              <a:ext cx="408102" cy="60894"/>
            </a:xfrm>
            <a:custGeom>
              <a:avLst/>
              <a:gdLst>
                <a:gd name="connsiteX0" fmla="*/ 201527 w 403053"/>
                <a:gd name="connsiteY0" fmla="*/ 308 h 60141"/>
                <a:gd name="connsiteX1" fmla="*/ 0 w 403053"/>
                <a:gd name="connsiteY1" fmla="*/ 30842 h 60141"/>
                <a:gd name="connsiteX2" fmla="*/ 201527 w 403053"/>
                <a:gd name="connsiteY2" fmla="*/ 59769 h 60141"/>
                <a:gd name="connsiteX3" fmla="*/ 403053 w 403053"/>
                <a:gd name="connsiteY3" fmla="*/ 28699 h 60141"/>
                <a:gd name="connsiteX4" fmla="*/ 201527 w 403053"/>
                <a:gd name="connsiteY4" fmla="*/ 308 h 6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53" h="60141">
                  <a:moveTo>
                    <a:pt x="201527" y="308"/>
                  </a:moveTo>
                  <a:cubicBezTo>
                    <a:pt x="133157" y="-1498"/>
                    <a:pt x="64994" y="8830"/>
                    <a:pt x="0" y="30842"/>
                  </a:cubicBezTo>
                  <a:cubicBezTo>
                    <a:pt x="65056" y="52445"/>
                    <a:pt x="133240" y="62232"/>
                    <a:pt x="201527" y="59769"/>
                  </a:cubicBezTo>
                  <a:cubicBezTo>
                    <a:pt x="269952" y="61842"/>
                    <a:pt x="338187" y="51321"/>
                    <a:pt x="403053" y="28699"/>
                  </a:cubicBezTo>
                  <a:cubicBezTo>
                    <a:pt x="337876" y="7705"/>
                    <a:pt x="269761" y="-1891"/>
                    <a:pt x="201527" y="308"/>
                  </a:cubicBezTo>
                  <a:close/>
                </a:path>
              </a:pathLst>
            </a:custGeom>
            <a:solidFill>
              <a:srgbClr val="198AB3"/>
            </a:solidFill>
            <a:ln w="5132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1B3FFD7-82DB-25B0-F79B-4C807E338598}"/>
                </a:ext>
              </a:extLst>
            </p:cNvPr>
            <p:cNvSpPr/>
            <p:nvPr/>
          </p:nvSpPr>
          <p:spPr>
            <a:xfrm>
              <a:off x="2900456" y="4328001"/>
              <a:ext cx="672477" cy="482781"/>
            </a:xfrm>
            <a:custGeom>
              <a:avLst/>
              <a:gdLst>
                <a:gd name="connsiteX0" fmla="*/ 217361 w 672477"/>
                <a:gd name="connsiteY0" fmla="*/ 0 h 482781"/>
                <a:gd name="connsiteX1" fmla="*/ 501968 w 672477"/>
                <a:gd name="connsiteY1" fmla="*/ 0 h 482781"/>
                <a:gd name="connsiteX2" fmla="*/ 502063 w 672477"/>
                <a:gd name="connsiteY2" fmla="*/ 0 h 482781"/>
                <a:gd name="connsiteX3" fmla="*/ 644450 w 672477"/>
                <a:gd name="connsiteY3" fmla="*/ 73938 h 482781"/>
                <a:gd name="connsiteX4" fmla="*/ 672477 w 672477"/>
                <a:gd name="connsiteY4" fmla="*/ 70459 h 482781"/>
                <a:gd name="connsiteX5" fmla="*/ 672477 w 672477"/>
                <a:gd name="connsiteY5" fmla="*/ 356944 h 482781"/>
                <a:gd name="connsiteX6" fmla="*/ 336239 w 672477"/>
                <a:gd name="connsiteY6" fmla="*/ 482781 h 482781"/>
                <a:gd name="connsiteX7" fmla="*/ 331518 w 672477"/>
                <a:gd name="connsiteY7" fmla="*/ 482781 h 482781"/>
                <a:gd name="connsiteX8" fmla="*/ 0 w 672477"/>
                <a:gd name="connsiteY8" fmla="*/ 356944 h 482781"/>
                <a:gd name="connsiteX9" fmla="*/ 0 w 672477"/>
                <a:gd name="connsiteY9" fmla="*/ 53675 h 482781"/>
                <a:gd name="connsiteX10" fmla="*/ 11607 w 672477"/>
                <a:gd name="connsiteY10" fmla="*/ 60249 h 482781"/>
                <a:gd name="connsiteX11" fmla="*/ 217361 w 672477"/>
                <a:gd name="connsiteY11" fmla="*/ 0 h 4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2477" h="482781">
                  <a:moveTo>
                    <a:pt x="217361" y="0"/>
                  </a:moveTo>
                  <a:cubicBezTo>
                    <a:pt x="302895" y="98584"/>
                    <a:pt x="416433" y="98489"/>
                    <a:pt x="501968" y="0"/>
                  </a:cubicBezTo>
                  <a:lnTo>
                    <a:pt x="502063" y="0"/>
                  </a:lnTo>
                  <a:cubicBezTo>
                    <a:pt x="544878" y="49292"/>
                    <a:pt x="594670" y="73938"/>
                    <a:pt x="644450" y="73938"/>
                  </a:cubicBezTo>
                  <a:lnTo>
                    <a:pt x="672477" y="70459"/>
                  </a:lnTo>
                  <a:lnTo>
                    <a:pt x="672477" y="356944"/>
                  </a:lnTo>
                  <a:cubicBezTo>
                    <a:pt x="672477" y="428541"/>
                    <a:pt x="521931" y="482781"/>
                    <a:pt x="336239" y="482781"/>
                  </a:cubicBezTo>
                  <a:lnTo>
                    <a:pt x="331518" y="482781"/>
                  </a:lnTo>
                  <a:cubicBezTo>
                    <a:pt x="147924" y="481697"/>
                    <a:pt x="0" y="425830"/>
                    <a:pt x="0" y="356944"/>
                  </a:cubicBezTo>
                  <a:lnTo>
                    <a:pt x="0" y="53675"/>
                  </a:lnTo>
                  <a:lnTo>
                    <a:pt x="11607" y="60249"/>
                  </a:lnTo>
                  <a:cubicBezTo>
                    <a:pt x="80862" y="90422"/>
                    <a:pt x="156211" y="70366"/>
                    <a:pt x="217361" y="0"/>
                  </a:cubicBezTo>
                  <a:close/>
                </a:path>
              </a:pathLst>
            </a:custGeom>
            <a:gradFill flip="none" rotWithShape="1">
              <a:gsLst>
                <a:gs pos="0">
                  <a:schemeClr val="accent2"/>
                </a:gs>
                <a:gs pos="100000">
                  <a:schemeClr val="accent2">
                    <a:lumMod val="50000"/>
                  </a:schemeClr>
                </a:gs>
              </a:gsLst>
              <a:lin ang="2700000" scaled="1"/>
              <a:tileRect/>
            </a:gradFill>
            <a:ln w="9525" cap="flat">
              <a:noFill/>
              <a:prstDash val="solid"/>
              <a:miter/>
            </a:ln>
          </p:spPr>
          <p:txBody>
            <a:bodyPr rtlCol="0" anchor="ctr"/>
            <a:lstStyle/>
            <a:p>
              <a:endParaRPr lang="en-US"/>
            </a:p>
          </p:txBody>
        </p:sp>
      </p:grpSp>
      <p:grpSp>
        <p:nvGrpSpPr>
          <p:cNvPr id="15" name="working parts">
            <a:extLst>
              <a:ext uri="{FF2B5EF4-FFF2-40B4-BE49-F238E27FC236}">
                <a16:creationId xmlns:a16="http://schemas.microsoft.com/office/drawing/2014/main" id="{BEDF0B35-70D1-EA2B-A8D5-99B67817D1C6}"/>
              </a:ext>
              <a:ext uri="{C183D7F6-B498-43B3-948B-1728B52AA6E4}">
                <adec:decorative xmlns:adec="http://schemas.microsoft.com/office/drawing/2017/decorative" val="1"/>
              </a:ext>
            </a:extLst>
          </p:cNvPr>
          <p:cNvGrpSpPr/>
          <p:nvPr/>
        </p:nvGrpSpPr>
        <p:grpSpPr>
          <a:xfrm>
            <a:off x="639936" y="5419781"/>
            <a:ext cx="585728" cy="585728"/>
            <a:chOff x="1603479" y="5717998"/>
            <a:chExt cx="492116" cy="492116"/>
          </a:xfrm>
        </p:grpSpPr>
        <p:sp>
          <p:nvSpPr>
            <p:cNvPr id="16" name="Freeform: Shape 15">
              <a:extLst>
                <a:ext uri="{FF2B5EF4-FFF2-40B4-BE49-F238E27FC236}">
                  <a16:creationId xmlns:a16="http://schemas.microsoft.com/office/drawing/2014/main" id="{D517031E-7983-B9DB-99A4-CA38EA24EC36}"/>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35F2271-8D57-A52C-01E3-97DCA6FEA7B7}"/>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5A4C8D98-D24A-6156-DA0D-8B623246D9D2}"/>
              </a:ext>
              <a:ext uri="{C183D7F6-B498-43B3-948B-1728B52AA6E4}">
                <adec:decorative xmlns:adec="http://schemas.microsoft.com/office/drawing/2017/decorative" val="1"/>
              </a:ext>
            </a:extLst>
          </p:cNvPr>
          <p:cNvGrpSpPr/>
          <p:nvPr/>
        </p:nvGrpSpPr>
        <p:grpSpPr>
          <a:xfrm>
            <a:off x="640192" y="3027680"/>
            <a:ext cx="585216" cy="581614"/>
            <a:chOff x="532435" y="3119120"/>
            <a:chExt cx="682310" cy="581614"/>
          </a:xfrm>
        </p:grpSpPr>
        <p:grpSp>
          <p:nvGrpSpPr>
            <p:cNvPr id="24" name="Group 23">
              <a:extLst>
                <a:ext uri="{FF2B5EF4-FFF2-40B4-BE49-F238E27FC236}">
                  <a16:creationId xmlns:a16="http://schemas.microsoft.com/office/drawing/2014/main" id="{BE865C57-F700-08DB-BD13-7D09EEE9B4F9}"/>
                </a:ext>
              </a:extLst>
            </p:cNvPr>
            <p:cNvGrpSpPr/>
            <p:nvPr/>
          </p:nvGrpSpPr>
          <p:grpSpPr>
            <a:xfrm>
              <a:off x="629750" y="3409927"/>
              <a:ext cx="487680" cy="0"/>
              <a:chOff x="635585" y="3429000"/>
              <a:chExt cx="647354" cy="0"/>
            </a:xfrm>
          </p:grpSpPr>
          <p:cxnSp>
            <p:nvCxnSpPr>
              <p:cNvPr id="18" name="Straight Arrow Connector 17">
                <a:extLst>
                  <a:ext uri="{FF2B5EF4-FFF2-40B4-BE49-F238E27FC236}">
                    <a16:creationId xmlns:a16="http://schemas.microsoft.com/office/drawing/2014/main" id="{37AC8F3E-D7E6-C83F-D9B3-91212CC50CCD}"/>
                  </a:ext>
                </a:extLst>
              </p:cNvPr>
              <p:cNvCxnSpPr>
                <a:cxnSpLocks/>
              </p:cNvCxnSpPr>
              <p:nvPr/>
            </p:nvCxnSpPr>
            <p:spPr>
              <a:xfrm>
                <a:off x="1012733" y="3429000"/>
                <a:ext cx="270206"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1F821C-4757-8AD7-2EC6-DB5760B836CC}"/>
                  </a:ext>
                </a:extLst>
              </p:cNvPr>
              <p:cNvCxnSpPr>
                <a:cxnSpLocks/>
              </p:cNvCxnSpPr>
              <p:nvPr/>
            </p:nvCxnSpPr>
            <p:spPr>
              <a:xfrm flipH="1">
                <a:off x="635585" y="3429000"/>
                <a:ext cx="270206"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320800AE-6C1D-F479-6CF2-5ACF2EB4037E}"/>
                </a:ext>
              </a:extLst>
            </p:cNvPr>
            <p:cNvSpPr/>
            <p:nvPr/>
          </p:nvSpPr>
          <p:spPr bwMode="auto">
            <a:xfrm>
              <a:off x="532435" y="3119120"/>
              <a:ext cx="682310" cy="58161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800" err="1">
                <a:solidFill>
                  <a:schemeClr val="tx1"/>
                </a:solidFill>
                <a:cs typeface="Segoe UI" pitchFamily="34" charset="0"/>
              </a:endParaRPr>
            </a:p>
          </p:txBody>
        </p:sp>
      </p:grpSp>
      <p:cxnSp>
        <p:nvCxnSpPr>
          <p:cNvPr id="26" name="Straight Connector 25">
            <a:extLst>
              <a:ext uri="{FF2B5EF4-FFF2-40B4-BE49-F238E27FC236}">
                <a16:creationId xmlns:a16="http://schemas.microsoft.com/office/drawing/2014/main" id="{E31C0F8D-8AC1-28FD-D205-DCEF1F846BE7}"/>
              </a:ext>
              <a:ext uri="{C183D7F6-B498-43B3-948B-1728B52AA6E4}">
                <adec:decorative xmlns:adec="http://schemas.microsoft.com/office/drawing/2017/decorative" val="1"/>
              </a:ext>
            </a:extLst>
          </p:cNvPr>
          <p:cNvCxnSpPr>
            <a:cxnSpLocks/>
          </p:cNvCxnSpPr>
          <p:nvPr/>
        </p:nvCxnSpPr>
        <p:spPr>
          <a:xfrm>
            <a:off x="578768" y="2734162"/>
            <a:ext cx="11034464" cy="0"/>
          </a:xfrm>
          <a:prstGeom prst="line">
            <a:avLst/>
          </a:prstGeom>
          <a:noFill/>
          <a:ln w="12700" cap="rnd" cmpd="sng" algn="ctr">
            <a:solidFill>
              <a:schemeClr val="tx1">
                <a:alpha val="20000"/>
              </a:schemeClr>
            </a:solidFill>
            <a:prstDash val="solid"/>
            <a:headEnd type="none" w="med" len="med"/>
            <a:tailEnd type="none" w="med" len="med"/>
          </a:ln>
          <a:effectLst/>
          <a:extLst>
            <a:ext uri="{909E8E84-426E-40DD-AFC4-6F175D3DCCD1}">
              <a14:hiddenFill xmlns:a14="http://schemas.microsoft.com/office/drawing/2010/main">
                <a:noFill/>
              </a14:hiddenFill>
            </a:ext>
          </a:extLst>
        </p:spPr>
      </p:cxnSp>
      <p:cxnSp>
        <p:nvCxnSpPr>
          <p:cNvPr id="29" name="Straight Connector 28">
            <a:extLst>
              <a:ext uri="{FF2B5EF4-FFF2-40B4-BE49-F238E27FC236}">
                <a16:creationId xmlns:a16="http://schemas.microsoft.com/office/drawing/2014/main" id="{4DE78E92-8BFC-23AA-87D0-337F0A6E7ABC}"/>
              </a:ext>
              <a:ext uri="{C183D7F6-B498-43B3-948B-1728B52AA6E4}">
                <adec:decorative xmlns:adec="http://schemas.microsoft.com/office/drawing/2017/decorative" val="1"/>
              </a:ext>
            </a:extLst>
          </p:cNvPr>
          <p:cNvCxnSpPr>
            <a:cxnSpLocks/>
          </p:cNvCxnSpPr>
          <p:nvPr/>
        </p:nvCxnSpPr>
        <p:spPr>
          <a:xfrm>
            <a:off x="578768" y="6270160"/>
            <a:ext cx="11034464" cy="0"/>
          </a:xfrm>
          <a:prstGeom prst="line">
            <a:avLst/>
          </a:prstGeom>
          <a:noFill/>
          <a:ln w="12700" cap="rnd" cmpd="sng" algn="ctr">
            <a:solidFill>
              <a:schemeClr val="tx1">
                <a:alpha val="20000"/>
              </a:schemeClr>
            </a:solidFill>
            <a:prstDash val="solid"/>
            <a:headEnd type="none" w="med" len="med"/>
            <a:tailEnd type="none" w="med" len="me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525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399D-F2E3-9D1F-39D0-CD3F2E011EDC}"/>
              </a:ext>
            </a:extLst>
          </p:cNvPr>
          <p:cNvSpPr>
            <a:spLocks noGrp="1"/>
          </p:cNvSpPr>
          <p:nvPr>
            <p:ph type="title"/>
          </p:nvPr>
        </p:nvSpPr>
        <p:spPr/>
        <p:txBody>
          <a:bodyPr/>
          <a:lstStyle/>
          <a:p>
            <a:r>
              <a:rPr lang="en-US">
                <a:cs typeface="Segoe UI"/>
              </a:rPr>
              <a:t>Synapse Link for SQL - Architecture</a:t>
            </a:r>
            <a:endParaRPr lang="en-US"/>
          </a:p>
        </p:txBody>
      </p:sp>
      <p:grpSp>
        <p:nvGrpSpPr>
          <p:cNvPr id="156" name="Group 155" descr="Azure SQL DB Synapse Link Architecture Diagram&#10;">
            <a:extLst>
              <a:ext uri="{FF2B5EF4-FFF2-40B4-BE49-F238E27FC236}">
                <a16:creationId xmlns:a16="http://schemas.microsoft.com/office/drawing/2014/main" id="{33A5F4E9-90BE-F664-AF1E-595D1A4087F2}"/>
              </a:ext>
            </a:extLst>
          </p:cNvPr>
          <p:cNvGrpSpPr/>
          <p:nvPr/>
        </p:nvGrpSpPr>
        <p:grpSpPr>
          <a:xfrm>
            <a:off x="464920" y="1450808"/>
            <a:ext cx="11187113" cy="2160840"/>
            <a:chOff x="464920" y="1450808"/>
            <a:chExt cx="11187113" cy="2160840"/>
          </a:xfrm>
        </p:grpSpPr>
        <p:pic>
          <p:nvPicPr>
            <p:cNvPr id="3" name="Graphic 2">
              <a:extLst>
                <a:ext uri="{FF2B5EF4-FFF2-40B4-BE49-F238E27FC236}">
                  <a16:creationId xmlns:a16="http://schemas.microsoft.com/office/drawing/2014/main" id="{A4011F6E-B962-30D0-F6F8-96FF0CF218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263" y="1970400"/>
              <a:ext cx="932514" cy="964241"/>
            </a:xfrm>
            <a:prstGeom prst="rect">
              <a:avLst/>
            </a:prstGeom>
          </p:spPr>
        </p:pic>
        <p:sp>
          <p:nvSpPr>
            <p:cNvPr id="54" name="TextBox 53">
              <a:extLst>
                <a:ext uri="{FF2B5EF4-FFF2-40B4-BE49-F238E27FC236}">
                  <a16:creationId xmlns:a16="http://schemas.microsoft.com/office/drawing/2014/main" id="{951AA086-415C-F0D6-A2C3-61C81B5817A1}"/>
                </a:ext>
              </a:extLst>
            </p:cNvPr>
            <p:cNvSpPr txBox="1"/>
            <p:nvPr/>
          </p:nvSpPr>
          <p:spPr>
            <a:xfrm>
              <a:off x="464920" y="3119205"/>
              <a:ext cx="1129486" cy="492443"/>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Azure </a:t>
              </a:r>
              <a:br>
                <a:rPr kumimoji="0" lang="en-US" sz="1600" b="0" i="0" u="none" strike="noStrike" kern="1200" cap="none" spc="0" normalizeH="0" baseline="0" noProof="0">
                  <a:ln>
                    <a:noFill/>
                  </a:ln>
                  <a:effectLst/>
                  <a:uLnTx/>
                  <a:uFillTx/>
                  <a:latin typeface="Segoe UI"/>
                  <a:ea typeface="+mn-ea"/>
                  <a:cs typeface="+mn-cs"/>
                </a:rPr>
              </a:br>
              <a:r>
                <a:rPr kumimoji="0" lang="en-US" sz="1600" b="0" i="0" u="none" strike="noStrike" kern="1200" cap="none" spc="0" normalizeH="0" baseline="0" noProof="0">
                  <a:ln>
                    <a:noFill/>
                  </a:ln>
                  <a:effectLst/>
                  <a:uLnTx/>
                  <a:uFillTx/>
                  <a:latin typeface="Segoe UI"/>
                  <a:ea typeface="+mn-ea"/>
                  <a:cs typeface="+mn-cs"/>
                </a:rPr>
                <a:t>SQL DB</a:t>
              </a:r>
            </a:p>
          </p:txBody>
        </p:sp>
        <p:cxnSp>
          <p:nvCxnSpPr>
            <p:cNvPr id="56" name="Straight Arrow Connector 55">
              <a:extLst>
                <a:ext uri="{FF2B5EF4-FFF2-40B4-BE49-F238E27FC236}">
                  <a16:creationId xmlns:a16="http://schemas.microsoft.com/office/drawing/2014/main" id="{959C0C76-CC4F-1232-6A25-D4F73B904371}"/>
                </a:ext>
              </a:extLst>
            </p:cNvPr>
            <p:cNvCxnSpPr>
              <a:cxnSpLocks/>
            </p:cNvCxnSpPr>
            <p:nvPr/>
          </p:nvCxnSpPr>
          <p:spPr>
            <a:xfrm>
              <a:off x="1666488" y="2488838"/>
              <a:ext cx="18288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809DA1E-ED69-C4DF-177E-C7EDBB778E82}"/>
                </a:ext>
              </a:extLst>
            </p:cNvPr>
            <p:cNvSpPr/>
            <p:nvPr/>
          </p:nvSpPr>
          <p:spPr>
            <a:xfrm>
              <a:off x="2126533" y="1450808"/>
              <a:ext cx="6570427" cy="213348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sz="2800">
                <a:solidFill>
                  <a:schemeClr val="tx1"/>
                </a:solidFill>
                <a:cs typeface="Segoe UI" pitchFamily="34" charset="0"/>
              </a:endParaRPr>
            </a:p>
          </p:txBody>
        </p:sp>
        <p:sp>
          <p:nvSpPr>
            <p:cNvPr id="59" name="TextBox 12">
              <a:extLst>
                <a:ext uri="{FF2B5EF4-FFF2-40B4-BE49-F238E27FC236}">
                  <a16:creationId xmlns:a16="http://schemas.microsoft.com/office/drawing/2014/main" id="{E2227341-7789-027C-7EDA-012AC4D24203}"/>
                </a:ext>
              </a:extLst>
            </p:cNvPr>
            <p:cNvSpPr txBox="1"/>
            <p:nvPr/>
          </p:nvSpPr>
          <p:spPr>
            <a:xfrm>
              <a:off x="2102997" y="2022512"/>
              <a:ext cx="1410816" cy="338554"/>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solidFill>
                </a:rPr>
                <a:t>SQL change feed </a:t>
              </a:r>
            </a:p>
            <a:p>
              <a:r>
                <a:rPr lang="en-US" sz="1100">
                  <a:solidFill>
                    <a:schemeClr val="tx1"/>
                  </a:solidFill>
                </a:rPr>
                <a:t>continually pushes</a:t>
              </a:r>
            </a:p>
          </p:txBody>
        </p:sp>
        <p:sp>
          <p:nvSpPr>
            <p:cNvPr id="61" name="Rectangle 60">
              <a:extLst>
                <a:ext uri="{FF2B5EF4-FFF2-40B4-BE49-F238E27FC236}">
                  <a16:creationId xmlns:a16="http://schemas.microsoft.com/office/drawing/2014/main" id="{DEDF130F-D769-A216-5192-9DACB84C8637}"/>
                </a:ext>
              </a:extLst>
            </p:cNvPr>
            <p:cNvSpPr/>
            <p:nvPr/>
          </p:nvSpPr>
          <p:spPr bwMode="auto">
            <a:xfrm>
              <a:off x="6083264" y="2072378"/>
              <a:ext cx="1929830" cy="669151"/>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100">
                <a:solidFill>
                  <a:schemeClr val="tx1"/>
                </a:solidFill>
                <a:cs typeface="Segoe UI" pitchFamily="34" charset="0"/>
              </a:endParaRPr>
            </a:p>
          </p:txBody>
        </p:sp>
        <p:sp>
          <p:nvSpPr>
            <p:cNvPr id="63" name="TextBox 5">
              <a:extLst>
                <a:ext uri="{FF2B5EF4-FFF2-40B4-BE49-F238E27FC236}">
                  <a16:creationId xmlns:a16="http://schemas.microsoft.com/office/drawing/2014/main" id="{90F4A58D-15DD-EE6B-E03A-B06B1083B954}"/>
                </a:ext>
              </a:extLst>
            </p:cNvPr>
            <p:cNvSpPr txBox="1"/>
            <p:nvPr/>
          </p:nvSpPr>
          <p:spPr>
            <a:xfrm>
              <a:off x="6223373" y="2160732"/>
              <a:ext cx="1035000" cy="492443"/>
            </a:xfrm>
            <a:prstGeom prst="rect">
              <a:avLst/>
            </a:prstGeom>
            <a:noFill/>
          </p:spPr>
          <p:txBody>
            <a:bodyPr wrap="square" lIns="0" tIns="0" rIns="0" bIns="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Ingestion service </a:t>
              </a:r>
            </a:p>
          </p:txBody>
        </p:sp>
        <p:sp>
          <p:nvSpPr>
            <p:cNvPr id="65" name="TextBox 8">
              <a:extLst>
                <a:ext uri="{FF2B5EF4-FFF2-40B4-BE49-F238E27FC236}">
                  <a16:creationId xmlns:a16="http://schemas.microsoft.com/office/drawing/2014/main" id="{8E81FC19-81EB-9AB0-F237-2ED58AE50734}"/>
                </a:ext>
              </a:extLst>
            </p:cNvPr>
            <p:cNvSpPr txBox="1"/>
            <p:nvPr/>
          </p:nvSpPr>
          <p:spPr>
            <a:xfrm>
              <a:off x="9747809" y="3119205"/>
              <a:ext cx="1904224" cy="492443"/>
            </a:xfrm>
            <a:prstGeom prst="rect">
              <a:avLst/>
            </a:prstGeom>
            <a:noFill/>
          </p:spPr>
          <p:txBody>
            <a:bodyPr wrap="square" lIns="0" tIns="0" rIns="0" bIns="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FFFFFF"/>
                      </a:gs>
                      <a:gs pos="30000">
                        <a:srgbClr val="FFFFFF"/>
                      </a:gs>
                    </a:gsLst>
                    <a:lin ang="5400000" scaled="0"/>
                  </a:gradFill>
                  <a:effectLst/>
                  <a:uLnTx/>
                  <a:uFillTx/>
                  <a:latin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Synapse dedicated SQL Pool</a:t>
              </a:r>
            </a:p>
          </p:txBody>
        </p:sp>
        <p:sp>
          <p:nvSpPr>
            <p:cNvPr id="66" name="TextBox 10">
              <a:extLst>
                <a:ext uri="{FF2B5EF4-FFF2-40B4-BE49-F238E27FC236}">
                  <a16:creationId xmlns:a16="http://schemas.microsoft.com/office/drawing/2014/main" id="{9682C2FD-9E21-EFC0-F825-94DA24125851}"/>
                </a:ext>
              </a:extLst>
            </p:cNvPr>
            <p:cNvSpPr txBox="1"/>
            <p:nvPr/>
          </p:nvSpPr>
          <p:spPr>
            <a:xfrm>
              <a:off x="2722307" y="3245044"/>
              <a:ext cx="3034225" cy="169277"/>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solidFill>
                </a:rPr>
                <a:t>ADLS Gen 2</a:t>
              </a:r>
            </a:p>
          </p:txBody>
        </p:sp>
        <p:sp>
          <p:nvSpPr>
            <p:cNvPr id="67" name="TextBox 13">
              <a:extLst>
                <a:ext uri="{FF2B5EF4-FFF2-40B4-BE49-F238E27FC236}">
                  <a16:creationId xmlns:a16="http://schemas.microsoft.com/office/drawing/2014/main" id="{D319C945-ECA8-FCF3-3ED3-DAE5BCF6C1C0}"/>
                </a:ext>
              </a:extLst>
            </p:cNvPr>
            <p:cNvSpPr txBox="1"/>
            <p:nvPr/>
          </p:nvSpPr>
          <p:spPr>
            <a:xfrm>
              <a:off x="6133099" y="2907791"/>
              <a:ext cx="1830161" cy="507831"/>
            </a:xfrm>
            <a:prstGeom prst="rect">
              <a:avLst/>
            </a:prstGeom>
            <a:noFill/>
          </p:spPr>
          <p:txBody>
            <a:bodyPr wrap="square" lIns="0" tIns="0" rIns="0" bIns="0" rtlCol="0">
              <a:spAutoFit/>
            </a:bodyPr>
            <a:lstStyle>
              <a:defPPr>
                <a:defRPr lang="en-US"/>
              </a:defPPr>
              <a:lvl1pPr algn="ctr">
                <a:defRPr sz="10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Continuously running or Schedule Mode</a:t>
              </a:r>
            </a:p>
            <a:p>
              <a:r>
                <a:rPr lang="en-US" sz="1100"/>
                <a:t>Min 4 </a:t>
              </a:r>
              <a:r>
                <a:rPr lang="en-US" sz="1100" err="1"/>
                <a:t>vCores</a:t>
              </a:r>
              <a:endParaRPr lang="en-US" sz="1100"/>
            </a:p>
          </p:txBody>
        </p:sp>
        <p:sp>
          <p:nvSpPr>
            <p:cNvPr id="68" name="TextBox 35">
              <a:extLst>
                <a:ext uri="{FF2B5EF4-FFF2-40B4-BE49-F238E27FC236}">
                  <a16:creationId xmlns:a16="http://schemas.microsoft.com/office/drawing/2014/main" id="{F7CAF3A2-6594-4947-0A18-B8BE9E5DA803}"/>
                </a:ext>
              </a:extLst>
            </p:cNvPr>
            <p:cNvSpPr txBox="1"/>
            <p:nvPr/>
          </p:nvSpPr>
          <p:spPr>
            <a:xfrm>
              <a:off x="5631282" y="1583583"/>
              <a:ext cx="2833795"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a:solidFill>
                    <a:srgbClr val="50E6FF"/>
                  </a:solidFill>
                  <a:latin typeface="Segoe UI"/>
                </a:rPr>
                <a:t>Azure Synapse Link for SQL </a:t>
              </a:r>
              <a:br>
                <a:rPr lang="en-US" sz="1100">
                  <a:solidFill>
                    <a:srgbClr val="50E6FF"/>
                  </a:solidFill>
                  <a:latin typeface="Segoe UI"/>
                </a:rPr>
              </a:br>
              <a:r>
                <a:rPr lang="en-US" sz="1100">
                  <a:solidFill>
                    <a:srgbClr val="50E6FF"/>
                  </a:solidFill>
                  <a:latin typeface="Segoe UI"/>
                </a:rPr>
                <a:t>– SQL DB </a:t>
              </a:r>
            </a:p>
          </p:txBody>
        </p:sp>
        <p:grpSp>
          <p:nvGrpSpPr>
            <p:cNvPr id="69" name="Group 68">
              <a:extLst>
                <a:ext uri="{FF2B5EF4-FFF2-40B4-BE49-F238E27FC236}">
                  <a16:creationId xmlns:a16="http://schemas.microsoft.com/office/drawing/2014/main" id="{4067249B-7D97-6849-91E4-266DA464C123}"/>
                </a:ext>
              </a:extLst>
            </p:cNvPr>
            <p:cNvGrpSpPr/>
            <p:nvPr/>
          </p:nvGrpSpPr>
          <p:grpSpPr>
            <a:xfrm>
              <a:off x="3669942" y="1606626"/>
              <a:ext cx="1161233" cy="1546354"/>
              <a:chOff x="4177865" y="1269985"/>
              <a:chExt cx="2046854" cy="2451351"/>
            </a:xfrm>
          </p:grpSpPr>
          <p:sp>
            <p:nvSpPr>
              <p:cNvPr id="70" name="Rectangle 69">
                <a:extLst>
                  <a:ext uri="{FF2B5EF4-FFF2-40B4-BE49-F238E27FC236}">
                    <a16:creationId xmlns:a16="http://schemas.microsoft.com/office/drawing/2014/main" id="{CF519192-6E4A-7D9C-BF51-E10BE6D9CA8A}"/>
                  </a:ext>
                </a:extLst>
              </p:cNvPr>
              <p:cNvSpPr/>
              <p:nvPr/>
            </p:nvSpPr>
            <p:spPr>
              <a:xfrm>
                <a:off x="4177865" y="1269985"/>
                <a:ext cx="2046854" cy="2451351"/>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472" fontAlgn="base">
                  <a:spcBef>
                    <a:spcPct val="0"/>
                  </a:spcBef>
                  <a:spcAft>
                    <a:spcPct val="0"/>
                  </a:spcAft>
                </a:pPr>
                <a:r>
                  <a:rPr lang="en-US" sz="1100">
                    <a:solidFill>
                      <a:schemeClr val="tx1"/>
                    </a:solidFill>
                    <a:cs typeface="Segoe UI" pitchFamily="34" charset="0"/>
                  </a:rPr>
                  <a:t>Landing Zone</a:t>
                </a:r>
              </a:p>
            </p:txBody>
          </p:sp>
          <p:sp>
            <p:nvSpPr>
              <p:cNvPr id="71" name="TextBox 344">
                <a:extLst>
                  <a:ext uri="{FF2B5EF4-FFF2-40B4-BE49-F238E27FC236}">
                    <a16:creationId xmlns:a16="http://schemas.microsoft.com/office/drawing/2014/main" id="{BC0ADC02-2625-A932-9AA4-85F7A058E109}"/>
                  </a:ext>
                </a:extLst>
              </p:cNvPr>
              <p:cNvSpPr txBox="1"/>
              <p:nvPr/>
            </p:nvSpPr>
            <p:spPr>
              <a:xfrm>
                <a:off x="4414239" y="1588929"/>
                <a:ext cx="1640320" cy="610866"/>
              </a:xfrm>
              <a:prstGeom prst="rect">
                <a:avLst/>
              </a:prstGeom>
              <a:ln cap="rnd">
                <a:solidFill>
                  <a:schemeClr val="accent2"/>
                </a:solidFill>
                <a:prstDash val="sysDash"/>
                <a:headEnd type="arrow" w="lg" len="med"/>
                <a:tailEnd type="arrow"/>
              </a:ln>
            </p:spPr>
            <p:style>
              <a:lnRef idx="1">
                <a:schemeClr val="accent1"/>
              </a:lnRef>
              <a:fillRef idx="0">
                <a:schemeClr val="accent1"/>
              </a:fillRef>
              <a:effectRef idx="0">
                <a:schemeClr val="accent1"/>
              </a:effectRef>
              <a:fontRef idx="minor">
                <a:schemeClr val="tx1"/>
              </a:fontRef>
            </p:style>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72" name="Right Brace 71">
                <a:extLst>
                  <a:ext uri="{FF2B5EF4-FFF2-40B4-BE49-F238E27FC236}">
                    <a16:creationId xmlns:a16="http://schemas.microsoft.com/office/drawing/2014/main" id="{B3677B02-0916-E659-EBA9-5F4BA1085D1D}"/>
                  </a:ext>
                </a:extLst>
              </p:cNvPr>
              <p:cNvSpPr/>
              <p:nvPr/>
            </p:nvSpPr>
            <p:spPr>
              <a:xfrm rot="5400000">
                <a:off x="5133380" y="1633716"/>
                <a:ext cx="202028" cy="1572453"/>
              </a:xfrm>
              <a:prstGeom prst="rightBrace">
                <a:avLst>
                  <a:gd name="adj1" fmla="val 59593"/>
                  <a:gd name="adj2" fmla="val 50765"/>
                </a:avLst>
              </a:prstGeom>
              <a:ln cap="rnd">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a:ea typeface="+mn-ea"/>
                  <a:cs typeface="+mn-cs"/>
                </a:endParaRPr>
              </a:p>
            </p:txBody>
          </p:sp>
        </p:grpSp>
        <p:pic>
          <p:nvPicPr>
            <p:cNvPr id="79" name="Graphic 78">
              <a:extLst>
                <a:ext uri="{FF2B5EF4-FFF2-40B4-BE49-F238E27FC236}">
                  <a16:creationId xmlns:a16="http://schemas.microsoft.com/office/drawing/2014/main" id="{03DC3BBB-9BBE-0C86-725A-42A93B64F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2066" y="2018931"/>
              <a:ext cx="915710" cy="915710"/>
            </a:xfrm>
            <a:prstGeom prst="rect">
              <a:avLst/>
            </a:prstGeom>
          </p:spPr>
        </p:pic>
        <p:cxnSp>
          <p:nvCxnSpPr>
            <p:cNvPr id="83" name="Straight Arrow Connector 82">
              <a:extLst>
                <a:ext uri="{FF2B5EF4-FFF2-40B4-BE49-F238E27FC236}">
                  <a16:creationId xmlns:a16="http://schemas.microsoft.com/office/drawing/2014/main" id="{AE359BA1-C477-3AA6-206D-5C8A03E6B28F}"/>
                </a:ext>
              </a:extLst>
            </p:cNvPr>
            <p:cNvCxnSpPr>
              <a:cxnSpLocks/>
            </p:cNvCxnSpPr>
            <p:nvPr/>
          </p:nvCxnSpPr>
          <p:spPr>
            <a:xfrm>
              <a:off x="5005829" y="2488838"/>
              <a:ext cx="9144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97" name="Graphic 92">
              <a:extLst>
                <a:ext uri="{FF2B5EF4-FFF2-40B4-BE49-F238E27FC236}">
                  <a16:creationId xmlns:a16="http://schemas.microsoft.com/office/drawing/2014/main" id="{321F900B-49CA-B414-EBA6-3528B8C1C16C}"/>
                </a:ext>
              </a:extLst>
            </p:cNvPr>
            <p:cNvSpPr/>
            <p:nvPr/>
          </p:nvSpPr>
          <p:spPr>
            <a:xfrm flipH="1">
              <a:off x="3907073" y="1876333"/>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Graphic 92">
              <a:extLst>
                <a:ext uri="{FF2B5EF4-FFF2-40B4-BE49-F238E27FC236}">
                  <a16:creationId xmlns:a16="http://schemas.microsoft.com/office/drawing/2014/main" id="{DE0F133A-D435-0F5C-C16B-BB0C2A9800D3}"/>
                </a:ext>
              </a:extLst>
            </p:cNvPr>
            <p:cNvSpPr/>
            <p:nvPr/>
          </p:nvSpPr>
          <p:spPr>
            <a:xfrm flipH="1">
              <a:off x="4186473" y="1876333"/>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Graphic 92">
              <a:extLst>
                <a:ext uri="{FF2B5EF4-FFF2-40B4-BE49-F238E27FC236}">
                  <a16:creationId xmlns:a16="http://schemas.microsoft.com/office/drawing/2014/main" id="{0A8D10C9-70EF-E366-FAFD-4B69ED17707F}"/>
                </a:ext>
              </a:extLst>
            </p:cNvPr>
            <p:cNvSpPr/>
            <p:nvPr/>
          </p:nvSpPr>
          <p:spPr>
            <a:xfrm flipH="1">
              <a:off x="4465873" y="1876333"/>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10" name="Group 109">
              <a:extLst>
                <a:ext uri="{FF2B5EF4-FFF2-40B4-BE49-F238E27FC236}">
                  <a16:creationId xmlns:a16="http://schemas.microsoft.com/office/drawing/2014/main" id="{98F7755F-132B-C8D6-C787-7CCE81084C69}"/>
                </a:ext>
              </a:extLst>
            </p:cNvPr>
            <p:cNvGrpSpPr/>
            <p:nvPr/>
          </p:nvGrpSpPr>
          <p:grpSpPr>
            <a:xfrm>
              <a:off x="4154277" y="2474824"/>
              <a:ext cx="252384" cy="346060"/>
              <a:chOff x="2900456" y="3888701"/>
              <a:chExt cx="672477" cy="922081"/>
            </a:xfrm>
          </p:grpSpPr>
          <p:sp>
            <p:nvSpPr>
              <p:cNvPr id="111" name="Freeform: Shape 110">
                <a:extLst>
                  <a:ext uri="{FF2B5EF4-FFF2-40B4-BE49-F238E27FC236}">
                    <a16:creationId xmlns:a16="http://schemas.microsoft.com/office/drawing/2014/main" id="{CEF5B17F-8F72-C47F-F48F-2B822C1145BA}"/>
                  </a:ext>
                </a:extLst>
              </p:cNvPr>
              <p:cNvSpPr/>
              <p:nvPr/>
            </p:nvSpPr>
            <p:spPr>
              <a:xfrm>
                <a:off x="2900456" y="4014538"/>
                <a:ext cx="672477" cy="796243"/>
              </a:xfrm>
              <a:custGeom>
                <a:avLst/>
                <a:gdLst>
                  <a:gd name="connsiteX0" fmla="*/ 332079 w 664157"/>
                  <a:gd name="connsiteY0" fmla="*/ 124280 h 786392"/>
                  <a:gd name="connsiteX1" fmla="*/ 0 w 664157"/>
                  <a:gd name="connsiteY1" fmla="*/ 0 h 786392"/>
                  <a:gd name="connsiteX2" fmla="*/ 0 w 664157"/>
                  <a:gd name="connsiteY2" fmla="*/ 662112 h 786392"/>
                  <a:gd name="connsiteX3" fmla="*/ 327416 w 664157"/>
                  <a:gd name="connsiteY3" fmla="*/ 786392 h 786392"/>
                  <a:gd name="connsiteX4" fmla="*/ 332079 w 664157"/>
                  <a:gd name="connsiteY4" fmla="*/ 786392 h 786392"/>
                  <a:gd name="connsiteX5" fmla="*/ 664157 w 664157"/>
                  <a:gd name="connsiteY5" fmla="*/ 662112 h 786392"/>
                  <a:gd name="connsiteX6" fmla="*/ 664157 w 664157"/>
                  <a:gd name="connsiteY6" fmla="*/ 0 h 786392"/>
                  <a:gd name="connsiteX7" fmla="*/ 332079 w 664157"/>
                  <a:gd name="connsiteY7" fmla="*/ 124280 h 78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57" h="786392">
                    <a:moveTo>
                      <a:pt x="332079" y="124280"/>
                    </a:moveTo>
                    <a:cubicBezTo>
                      <a:pt x="148684" y="124280"/>
                      <a:pt x="0" y="70711"/>
                      <a:pt x="0" y="0"/>
                    </a:cubicBezTo>
                    <a:lnTo>
                      <a:pt x="0" y="662112"/>
                    </a:lnTo>
                    <a:cubicBezTo>
                      <a:pt x="0" y="730145"/>
                      <a:pt x="146094" y="785321"/>
                      <a:pt x="327416" y="786392"/>
                    </a:cubicBezTo>
                    <a:lnTo>
                      <a:pt x="332079" y="786392"/>
                    </a:lnTo>
                    <a:cubicBezTo>
                      <a:pt x="515473" y="786392"/>
                      <a:pt x="664157" y="732823"/>
                      <a:pt x="664157" y="662112"/>
                    </a:cubicBezTo>
                    <a:lnTo>
                      <a:pt x="664157" y="0"/>
                    </a:lnTo>
                    <a:cubicBezTo>
                      <a:pt x="664157" y="69104"/>
                      <a:pt x="515473" y="124280"/>
                      <a:pt x="332079" y="12428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1BC2BD0-B690-1570-C2E4-06EFD3B15A83}"/>
                  </a:ext>
                </a:extLst>
              </p:cNvPr>
              <p:cNvSpPr/>
              <p:nvPr/>
            </p:nvSpPr>
            <p:spPr>
              <a:xfrm>
                <a:off x="2900456" y="3888701"/>
                <a:ext cx="672477" cy="251673"/>
              </a:xfrm>
              <a:custGeom>
                <a:avLst/>
                <a:gdLst>
                  <a:gd name="connsiteX0" fmla="*/ 664157 w 664157"/>
                  <a:gd name="connsiteY0" fmla="*/ 124280 h 248559"/>
                  <a:gd name="connsiteX1" fmla="*/ 332079 w 664157"/>
                  <a:gd name="connsiteY1" fmla="*/ 248560 h 248559"/>
                  <a:gd name="connsiteX2" fmla="*/ 0 w 664157"/>
                  <a:gd name="connsiteY2" fmla="*/ 124280 h 248559"/>
                  <a:gd name="connsiteX3" fmla="*/ 332079 w 664157"/>
                  <a:gd name="connsiteY3" fmla="*/ 0 h 248559"/>
                  <a:gd name="connsiteX4" fmla="*/ 664157 w 664157"/>
                  <a:gd name="connsiteY4" fmla="*/ 124280 h 24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157" h="248559">
                    <a:moveTo>
                      <a:pt x="664157" y="124280"/>
                    </a:moveTo>
                    <a:cubicBezTo>
                      <a:pt x="664157" y="193384"/>
                      <a:pt x="515473" y="248560"/>
                      <a:pt x="332079" y="248560"/>
                    </a:cubicBezTo>
                    <a:cubicBezTo>
                      <a:pt x="148684" y="248560"/>
                      <a:pt x="0" y="194991"/>
                      <a:pt x="0" y="124280"/>
                    </a:cubicBezTo>
                    <a:cubicBezTo>
                      <a:pt x="0" y="53569"/>
                      <a:pt x="148684" y="0"/>
                      <a:pt x="332079" y="0"/>
                    </a:cubicBezTo>
                    <a:cubicBezTo>
                      <a:pt x="515473" y="0"/>
                      <a:pt x="664157" y="53569"/>
                      <a:pt x="664157" y="124280"/>
                    </a:cubicBezTo>
                  </a:path>
                </a:pathLst>
              </a:custGeom>
              <a:solidFill>
                <a:srgbClr val="E8E8E8"/>
              </a:solidFill>
              <a:ln w="51329"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CDF48F2-4CDA-EBC6-6D11-A4D1FAF57D0F}"/>
                  </a:ext>
                </a:extLst>
              </p:cNvPr>
              <p:cNvSpPr/>
              <p:nvPr/>
            </p:nvSpPr>
            <p:spPr>
              <a:xfrm>
                <a:off x="2978614" y="3924499"/>
                <a:ext cx="516160" cy="160008"/>
              </a:xfrm>
              <a:custGeom>
                <a:avLst/>
                <a:gdLst>
                  <a:gd name="connsiteX0" fmla="*/ 509774 w 509774"/>
                  <a:gd name="connsiteY0" fmla="*/ 78746 h 158028"/>
                  <a:gd name="connsiteX1" fmla="*/ 254887 w 509774"/>
                  <a:gd name="connsiteY1" fmla="*/ 158028 h 158028"/>
                  <a:gd name="connsiteX2" fmla="*/ 0 w 509774"/>
                  <a:gd name="connsiteY2" fmla="*/ 78746 h 158028"/>
                  <a:gd name="connsiteX3" fmla="*/ 254887 w 509774"/>
                  <a:gd name="connsiteY3" fmla="*/ 0 h 158028"/>
                  <a:gd name="connsiteX4" fmla="*/ 509774 w 509774"/>
                  <a:gd name="connsiteY4" fmla="*/ 78746 h 15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74" h="158028">
                    <a:moveTo>
                      <a:pt x="509774" y="78746"/>
                    </a:moveTo>
                    <a:cubicBezTo>
                      <a:pt x="509774" y="122673"/>
                      <a:pt x="395282" y="158028"/>
                      <a:pt x="254887" y="158028"/>
                    </a:cubicBezTo>
                    <a:cubicBezTo>
                      <a:pt x="114492" y="158028"/>
                      <a:pt x="0" y="122673"/>
                      <a:pt x="0" y="78746"/>
                    </a:cubicBezTo>
                    <a:cubicBezTo>
                      <a:pt x="0" y="34820"/>
                      <a:pt x="114492" y="0"/>
                      <a:pt x="254887" y="0"/>
                    </a:cubicBezTo>
                    <a:cubicBezTo>
                      <a:pt x="395282" y="0"/>
                      <a:pt x="509774" y="35356"/>
                      <a:pt x="509774" y="78746"/>
                    </a:cubicBezTo>
                  </a:path>
                </a:pathLst>
              </a:custGeom>
              <a:solidFill>
                <a:srgbClr val="50E6FF"/>
              </a:solidFill>
              <a:ln w="51329"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1CE6421-2FCE-609A-6736-DD87F491AB1F}"/>
                  </a:ext>
                </a:extLst>
              </p:cNvPr>
              <p:cNvSpPr/>
              <p:nvPr/>
            </p:nvSpPr>
            <p:spPr>
              <a:xfrm>
                <a:off x="3032643" y="4023990"/>
                <a:ext cx="408102" cy="60894"/>
              </a:xfrm>
              <a:custGeom>
                <a:avLst/>
                <a:gdLst>
                  <a:gd name="connsiteX0" fmla="*/ 201527 w 403053"/>
                  <a:gd name="connsiteY0" fmla="*/ 308 h 60141"/>
                  <a:gd name="connsiteX1" fmla="*/ 0 w 403053"/>
                  <a:gd name="connsiteY1" fmla="*/ 30842 h 60141"/>
                  <a:gd name="connsiteX2" fmla="*/ 201527 w 403053"/>
                  <a:gd name="connsiteY2" fmla="*/ 59769 h 60141"/>
                  <a:gd name="connsiteX3" fmla="*/ 403053 w 403053"/>
                  <a:gd name="connsiteY3" fmla="*/ 28699 h 60141"/>
                  <a:gd name="connsiteX4" fmla="*/ 201527 w 403053"/>
                  <a:gd name="connsiteY4" fmla="*/ 308 h 6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53" h="60141">
                    <a:moveTo>
                      <a:pt x="201527" y="308"/>
                    </a:moveTo>
                    <a:cubicBezTo>
                      <a:pt x="133157" y="-1498"/>
                      <a:pt x="64994" y="8830"/>
                      <a:pt x="0" y="30842"/>
                    </a:cubicBezTo>
                    <a:cubicBezTo>
                      <a:pt x="65056" y="52445"/>
                      <a:pt x="133240" y="62232"/>
                      <a:pt x="201527" y="59769"/>
                    </a:cubicBezTo>
                    <a:cubicBezTo>
                      <a:pt x="269952" y="61842"/>
                      <a:pt x="338187" y="51321"/>
                      <a:pt x="403053" y="28699"/>
                    </a:cubicBezTo>
                    <a:cubicBezTo>
                      <a:pt x="337876" y="7705"/>
                      <a:pt x="269761" y="-1891"/>
                      <a:pt x="201527" y="308"/>
                    </a:cubicBezTo>
                    <a:close/>
                  </a:path>
                </a:pathLst>
              </a:custGeom>
              <a:solidFill>
                <a:srgbClr val="198AB3"/>
              </a:solidFill>
              <a:ln w="51329"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61DDC89-0ED9-5677-EEFB-CA1A0DBC0537}"/>
                  </a:ext>
                </a:extLst>
              </p:cNvPr>
              <p:cNvSpPr/>
              <p:nvPr/>
            </p:nvSpPr>
            <p:spPr>
              <a:xfrm>
                <a:off x="2900456" y="4328001"/>
                <a:ext cx="672477" cy="482781"/>
              </a:xfrm>
              <a:custGeom>
                <a:avLst/>
                <a:gdLst>
                  <a:gd name="connsiteX0" fmla="*/ 217361 w 672477"/>
                  <a:gd name="connsiteY0" fmla="*/ 0 h 482781"/>
                  <a:gd name="connsiteX1" fmla="*/ 501968 w 672477"/>
                  <a:gd name="connsiteY1" fmla="*/ 0 h 482781"/>
                  <a:gd name="connsiteX2" fmla="*/ 502063 w 672477"/>
                  <a:gd name="connsiteY2" fmla="*/ 0 h 482781"/>
                  <a:gd name="connsiteX3" fmla="*/ 644450 w 672477"/>
                  <a:gd name="connsiteY3" fmla="*/ 73938 h 482781"/>
                  <a:gd name="connsiteX4" fmla="*/ 672477 w 672477"/>
                  <a:gd name="connsiteY4" fmla="*/ 70459 h 482781"/>
                  <a:gd name="connsiteX5" fmla="*/ 672477 w 672477"/>
                  <a:gd name="connsiteY5" fmla="*/ 356944 h 482781"/>
                  <a:gd name="connsiteX6" fmla="*/ 336239 w 672477"/>
                  <a:gd name="connsiteY6" fmla="*/ 482781 h 482781"/>
                  <a:gd name="connsiteX7" fmla="*/ 331518 w 672477"/>
                  <a:gd name="connsiteY7" fmla="*/ 482781 h 482781"/>
                  <a:gd name="connsiteX8" fmla="*/ 0 w 672477"/>
                  <a:gd name="connsiteY8" fmla="*/ 356944 h 482781"/>
                  <a:gd name="connsiteX9" fmla="*/ 0 w 672477"/>
                  <a:gd name="connsiteY9" fmla="*/ 53675 h 482781"/>
                  <a:gd name="connsiteX10" fmla="*/ 11607 w 672477"/>
                  <a:gd name="connsiteY10" fmla="*/ 60249 h 482781"/>
                  <a:gd name="connsiteX11" fmla="*/ 217361 w 672477"/>
                  <a:gd name="connsiteY11" fmla="*/ 0 h 4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2477" h="482781">
                    <a:moveTo>
                      <a:pt x="217361" y="0"/>
                    </a:moveTo>
                    <a:cubicBezTo>
                      <a:pt x="302895" y="98584"/>
                      <a:pt x="416433" y="98489"/>
                      <a:pt x="501968" y="0"/>
                    </a:cubicBezTo>
                    <a:lnTo>
                      <a:pt x="502063" y="0"/>
                    </a:lnTo>
                    <a:cubicBezTo>
                      <a:pt x="544878" y="49292"/>
                      <a:pt x="594670" y="73938"/>
                      <a:pt x="644450" y="73938"/>
                    </a:cubicBezTo>
                    <a:lnTo>
                      <a:pt x="672477" y="70459"/>
                    </a:lnTo>
                    <a:lnTo>
                      <a:pt x="672477" y="356944"/>
                    </a:lnTo>
                    <a:cubicBezTo>
                      <a:pt x="672477" y="428541"/>
                      <a:pt x="521931" y="482781"/>
                      <a:pt x="336239" y="482781"/>
                    </a:cubicBezTo>
                    <a:lnTo>
                      <a:pt x="331518" y="482781"/>
                    </a:lnTo>
                    <a:cubicBezTo>
                      <a:pt x="147924" y="481697"/>
                      <a:pt x="0" y="425830"/>
                      <a:pt x="0" y="356944"/>
                    </a:cubicBezTo>
                    <a:lnTo>
                      <a:pt x="0" y="53675"/>
                    </a:lnTo>
                    <a:lnTo>
                      <a:pt x="11607" y="60249"/>
                    </a:lnTo>
                    <a:cubicBezTo>
                      <a:pt x="80862" y="90422"/>
                      <a:pt x="156211" y="70366"/>
                      <a:pt x="217361" y="0"/>
                    </a:cubicBezTo>
                    <a:close/>
                  </a:path>
                </a:pathLst>
              </a:custGeom>
              <a:gradFill flip="none" rotWithShape="1">
                <a:gsLst>
                  <a:gs pos="0">
                    <a:schemeClr val="accent2"/>
                  </a:gs>
                  <a:gs pos="100000">
                    <a:schemeClr val="accent2">
                      <a:lumMod val="50000"/>
                    </a:schemeClr>
                  </a:gs>
                </a:gsLst>
                <a:lin ang="2700000" scaled="1"/>
                <a:tileRect/>
              </a:gradFill>
              <a:ln w="9525" cap="flat">
                <a:noFill/>
                <a:prstDash val="solid"/>
                <a:miter/>
              </a:ln>
            </p:spPr>
            <p:txBody>
              <a:bodyPr rtlCol="0" anchor="ctr"/>
              <a:lstStyle/>
              <a:p>
                <a:endParaRPr lang="en-US"/>
              </a:p>
            </p:txBody>
          </p:sp>
        </p:grpSp>
        <p:grpSp>
          <p:nvGrpSpPr>
            <p:cNvPr id="119" name="working parts" descr="working parts">
              <a:extLst>
                <a:ext uri="{FF2B5EF4-FFF2-40B4-BE49-F238E27FC236}">
                  <a16:creationId xmlns:a16="http://schemas.microsoft.com/office/drawing/2014/main" id="{29CD8AB6-01F0-C98F-0F14-7A5F2D2DCF21}"/>
                </a:ext>
              </a:extLst>
            </p:cNvPr>
            <p:cNvGrpSpPr/>
            <p:nvPr/>
          </p:nvGrpSpPr>
          <p:grpSpPr>
            <a:xfrm>
              <a:off x="7422026" y="2162283"/>
              <a:ext cx="487846" cy="487420"/>
              <a:chOff x="1602692" y="5719386"/>
              <a:chExt cx="487846" cy="487420"/>
            </a:xfrm>
          </p:grpSpPr>
          <p:sp>
            <p:nvSpPr>
              <p:cNvPr id="120" name="Freeform: Shape 119">
                <a:extLst>
                  <a:ext uri="{FF2B5EF4-FFF2-40B4-BE49-F238E27FC236}">
                    <a16:creationId xmlns:a16="http://schemas.microsoft.com/office/drawing/2014/main" id="{E94E22F1-0CA2-95D6-005D-6553AC0E797E}"/>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518D085-105F-B9AA-76B2-5F7D4FDF9426}"/>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endParaRPr lang="en-US"/>
              </a:p>
            </p:txBody>
          </p:sp>
        </p:grpSp>
        <p:cxnSp>
          <p:nvCxnSpPr>
            <p:cNvPr id="123" name="Straight Arrow Connector 122">
              <a:extLst>
                <a:ext uri="{FF2B5EF4-FFF2-40B4-BE49-F238E27FC236}">
                  <a16:creationId xmlns:a16="http://schemas.microsoft.com/office/drawing/2014/main" id="{8005794D-CCE1-6EA1-5448-C5F54BCBD865}"/>
                </a:ext>
              </a:extLst>
            </p:cNvPr>
            <p:cNvCxnSpPr>
              <a:cxnSpLocks/>
            </p:cNvCxnSpPr>
            <p:nvPr/>
          </p:nvCxnSpPr>
          <p:spPr>
            <a:xfrm>
              <a:off x="8199368" y="2488838"/>
              <a:ext cx="18288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157" name="Group 156" descr="SQL Server 2022 DB Synapse Link Architecture Diagram&#10;">
            <a:extLst>
              <a:ext uri="{FF2B5EF4-FFF2-40B4-BE49-F238E27FC236}">
                <a16:creationId xmlns:a16="http://schemas.microsoft.com/office/drawing/2014/main" id="{1712632D-2991-5547-CECF-B12D470E8CDA}"/>
              </a:ext>
            </a:extLst>
          </p:cNvPr>
          <p:cNvGrpSpPr/>
          <p:nvPr/>
        </p:nvGrpSpPr>
        <p:grpSpPr>
          <a:xfrm>
            <a:off x="464920" y="4117875"/>
            <a:ext cx="11187113" cy="2160840"/>
            <a:chOff x="464920" y="4117875"/>
            <a:chExt cx="11187113" cy="2160840"/>
          </a:xfrm>
        </p:grpSpPr>
        <p:sp>
          <p:nvSpPr>
            <p:cNvPr id="126" name="TextBox 125">
              <a:extLst>
                <a:ext uri="{FF2B5EF4-FFF2-40B4-BE49-F238E27FC236}">
                  <a16:creationId xmlns:a16="http://schemas.microsoft.com/office/drawing/2014/main" id="{1C373AAF-E1E3-3FC3-F307-9090970B4580}"/>
                </a:ext>
              </a:extLst>
            </p:cNvPr>
            <p:cNvSpPr txBox="1"/>
            <p:nvPr/>
          </p:nvSpPr>
          <p:spPr>
            <a:xfrm>
              <a:off x="464920" y="5603392"/>
              <a:ext cx="1129486" cy="492443"/>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SQL Server 2022</a:t>
              </a:r>
            </a:p>
          </p:txBody>
        </p:sp>
        <p:pic>
          <p:nvPicPr>
            <p:cNvPr id="127" name="Graphic 126">
              <a:extLst>
                <a:ext uri="{FF2B5EF4-FFF2-40B4-BE49-F238E27FC236}">
                  <a16:creationId xmlns:a16="http://schemas.microsoft.com/office/drawing/2014/main" id="{C9D80D52-7F81-332F-3378-0732CAAA12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093" y="4501084"/>
              <a:ext cx="929141" cy="929141"/>
            </a:xfrm>
            <a:prstGeom prst="rect">
              <a:avLst/>
            </a:prstGeom>
          </p:spPr>
        </p:pic>
        <p:cxnSp>
          <p:nvCxnSpPr>
            <p:cNvPr id="128" name="Straight Arrow Connector 127">
              <a:extLst>
                <a:ext uri="{FF2B5EF4-FFF2-40B4-BE49-F238E27FC236}">
                  <a16:creationId xmlns:a16="http://schemas.microsoft.com/office/drawing/2014/main" id="{D17483BB-DD94-6D41-C34B-631D4677AA44}"/>
                </a:ext>
              </a:extLst>
            </p:cNvPr>
            <p:cNvCxnSpPr>
              <a:cxnSpLocks/>
            </p:cNvCxnSpPr>
            <p:nvPr/>
          </p:nvCxnSpPr>
          <p:spPr>
            <a:xfrm>
              <a:off x="1666488" y="5155905"/>
              <a:ext cx="18288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D3FB3248-441D-5407-7B06-7F0BD6559219}"/>
                </a:ext>
              </a:extLst>
            </p:cNvPr>
            <p:cNvSpPr/>
            <p:nvPr/>
          </p:nvSpPr>
          <p:spPr>
            <a:xfrm>
              <a:off x="5384800" y="4117875"/>
              <a:ext cx="3312160" cy="213348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sz="2800">
                <a:solidFill>
                  <a:schemeClr val="tx1"/>
                </a:solidFill>
                <a:cs typeface="Segoe UI" pitchFamily="34" charset="0"/>
              </a:endParaRPr>
            </a:p>
          </p:txBody>
        </p:sp>
        <p:sp>
          <p:nvSpPr>
            <p:cNvPr id="130" name="TextBox 12">
              <a:extLst>
                <a:ext uri="{FF2B5EF4-FFF2-40B4-BE49-F238E27FC236}">
                  <a16:creationId xmlns:a16="http://schemas.microsoft.com/office/drawing/2014/main" id="{27101CC0-B02A-C348-D3D2-E74AA2E284E1}"/>
                </a:ext>
              </a:extLst>
            </p:cNvPr>
            <p:cNvSpPr txBox="1"/>
            <p:nvPr/>
          </p:nvSpPr>
          <p:spPr>
            <a:xfrm>
              <a:off x="2102997" y="4689579"/>
              <a:ext cx="1410816" cy="338554"/>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solidFill>
                </a:rPr>
                <a:t>SQL change feed </a:t>
              </a:r>
            </a:p>
            <a:p>
              <a:r>
                <a:rPr lang="en-US" sz="1100">
                  <a:solidFill>
                    <a:schemeClr val="tx1"/>
                  </a:solidFill>
                </a:rPr>
                <a:t>continually pushes</a:t>
              </a:r>
            </a:p>
          </p:txBody>
        </p:sp>
        <p:sp>
          <p:nvSpPr>
            <p:cNvPr id="131" name="Rectangle 130">
              <a:extLst>
                <a:ext uri="{FF2B5EF4-FFF2-40B4-BE49-F238E27FC236}">
                  <a16:creationId xmlns:a16="http://schemas.microsoft.com/office/drawing/2014/main" id="{2EE502DE-B284-A3E8-6AFD-F400E34C7F43}"/>
                </a:ext>
              </a:extLst>
            </p:cNvPr>
            <p:cNvSpPr/>
            <p:nvPr/>
          </p:nvSpPr>
          <p:spPr bwMode="auto">
            <a:xfrm>
              <a:off x="6083264" y="4739445"/>
              <a:ext cx="1929830" cy="669151"/>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100">
                <a:solidFill>
                  <a:schemeClr val="tx1"/>
                </a:solidFill>
                <a:cs typeface="Segoe UI" pitchFamily="34" charset="0"/>
              </a:endParaRPr>
            </a:p>
          </p:txBody>
        </p:sp>
        <p:sp>
          <p:nvSpPr>
            <p:cNvPr id="132" name="TextBox 5">
              <a:extLst>
                <a:ext uri="{FF2B5EF4-FFF2-40B4-BE49-F238E27FC236}">
                  <a16:creationId xmlns:a16="http://schemas.microsoft.com/office/drawing/2014/main" id="{B7AE3F05-9D4F-B1DF-8957-18F68EEB8B19}"/>
                </a:ext>
              </a:extLst>
            </p:cNvPr>
            <p:cNvSpPr txBox="1"/>
            <p:nvPr/>
          </p:nvSpPr>
          <p:spPr>
            <a:xfrm>
              <a:off x="6223373" y="4827799"/>
              <a:ext cx="1035000" cy="492443"/>
            </a:xfrm>
            <a:prstGeom prst="rect">
              <a:avLst/>
            </a:prstGeom>
            <a:noFill/>
          </p:spPr>
          <p:txBody>
            <a:bodyPr wrap="square" lIns="0" tIns="0" rIns="0" bIns="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Ingestion service </a:t>
              </a:r>
            </a:p>
          </p:txBody>
        </p:sp>
        <p:sp>
          <p:nvSpPr>
            <p:cNvPr id="133" name="TextBox 8">
              <a:extLst>
                <a:ext uri="{FF2B5EF4-FFF2-40B4-BE49-F238E27FC236}">
                  <a16:creationId xmlns:a16="http://schemas.microsoft.com/office/drawing/2014/main" id="{ACADF739-62A0-48F8-BFDA-FCDAF49C91FD}"/>
                </a:ext>
              </a:extLst>
            </p:cNvPr>
            <p:cNvSpPr txBox="1"/>
            <p:nvPr/>
          </p:nvSpPr>
          <p:spPr>
            <a:xfrm>
              <a:off x="9747809" y="5786272"/>
              <a:ext cx="1904224" cy="492443"/>
            </a:xfrm>
            <a:prstGeom prst="rect">
              <a:avLst/>
            </a:prstGeom>
            <a:noFill/>
          </p:spPr>
          <p:txBody>
            <a:bodyPr wrap="square" lIns="0" tIns="0" rIns="0" bIns="0" rtlCol="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FFFFFF"/>
                      </a:gs>
                      <a:gs pos="30000">
                        <a:srgbClr val="FFFFFF"/>
                      </a:gs>
                    </a:gsLst>
                    <a:lin ang="5400000" scaled="0"/>
                  </a:gradFill>
                  <a:effectLst/>
                  <a:uLnTx/>
                  <a:uFillTx/>
                  <a:latin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Synapse dedicated SQL Pool</a:t>
              </a:r>
            </a:p>
          </p:txBody>
        </p:sp>
        <p:sp>
          <p:nvSpPr>
            <p:cNvPr id="134" name="TextBox 10">
              <a:extLst>
                <a:ext uri="{FF2B5EF4-FFF2-40B4-BE49-F238E27FC236}">
                  <a16:creationId xmlns:a16="http://schemas.microsoft.com/office/drawing/2014/main" id="{F6BAD528-319E-7203-FDDA-4055907C1C76}"/>
                </a:ext>
              </a:extLst>
            </p:cNvPr>
            <p:cNvSpPr txBox="1"/>
            <p:nvPr/>
          </p:nvSpPr>
          <p:spPr>
            <a:xfrm>
              <a:off x="2722307" y="5912111"/>
              <a:ext cx="3034225" cy="169277"/>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solidFill>
                </a:rPr>
                <a:t>ADLS Gen 2</a:t>
              </a:r>
            </a:p>
          </p:txBody>
        </p:sp>
        <p:sp>
          <p:nvSpPr>
            <p:cNvPr id="135" name="TextBox 13">
              <a:extLst>
                <a:ext uri="{FF2B5EF4-FFF2-40B4-BE49-F238E27FC236}">
                  <a16:creationId xmlns:a16="http://schemas.microsoft.com/office/drawing/2014/main" id="{25D6CA30-CD04-01DF-96DD-72403227B034}"/>
                </a:ext>
              </a:extLst>
            </p:cNvPr>
            <p:cNvSpPr txBox="1"/>
            <p:nvPr/>
          </p:nvSpPr>
          <p:spPr>
            <a:xfrm>
              <a:off x="6133099" y="5574858"/>
              <a:ext cx="1830161" cy="507831"/>
            </a:xfrm>
            <a:prstGeom prst="rect">
              <a:avLst/>
            </a:prstGeom>
            <a:noFill/>
          </p:spPr>
          <p:txBody>
            <a:bodyPr wrap="square" lIns="0" tIns="0" rIns="0" bIns="0" rtlCol="0">
              <a:spAutoFit/>
            </a:bodyPr>
            <a:lstStyle>
              <a:defPPr>
                <a:defRPr lang="en-US"/>
              </a:defPPr>
              <a:lvl1pPr algn="ctr">
                <a:defRPr sz="10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Continuously running or Schedule Mode</a:t>
              </a:r>
            </a:p>
            <a:p>
              <a:r>
                <a:rPr lang="en-US" sz="1100"/>
                <a:t>Min 4 </a:t>
              </a:r>
              <a:r>
                <a:rPr lang="en-US" sz="1100" err="1"/>
                <a:t>vCores</a:t>
              </a:r>
              <a:endParaRPr lang="en-US" sz="1100"/>
            </a:p>
          </p:txBody>
        </p:sp>
        <p:sp>
          <p:nvSpPr>
            <p:cNvPr id="136" name="TextBox 35">
              <a:extLst>
                <a:ext uri="{FF2B5EF4-FFF2-40B4-BE49-F238E27FC236}">
                  <a16:creationId xmlns:a16="http://schemas.microsoft.com/office/drawing/2014/main" id="{DD7CB540-5025-2055-7CB8-753856995C4A}"/>
                </a:ext>
              </a:extLst>
            </p:cNvPr>
            <p:cNvSpPr txBox="1"/>
            <p:nvPr/>
          </p:nvSpPr>
          <p:spPr>
            <a:xfrm>
              <a:off x="5631282" y="4250650"/>
              <a:ext cx="2833795"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a:solidFill>
                    <a:srgbClr val="50E6FF"/>
                  </a:solidFill>
                  <a:latin typeface="Segoe UI"/>
                </a:rPr>
                <a:t>Azure Synapse Link for SQL </a:t>
              </a:r>
              <a:br>
                <a:rPr lang="en-US" sz="1100">
                  <a:solidFill>
                    <a:srgbClr val="50E6FF"/>
                  </a:solidFill>
                  <a:latin typeface="Segoe UI"/>
                </a:rPr>
              </a:br>
              <a:r>
                <a:rPr lang="en-US" sz="1100">
                  <a:solidFill>
                    <a:srgbClr val="50E6FF"/>
                  </a:solidFill>
                  <a:latin typeface="Segoe UI"/>
                </a:rPr>
                <a:t>– SQL Server 2022</a:t>
              </a:r>
            </a:p>
          </p:txBody>
        </p:sp>
        <p:grpSp>
          <p:nvGrpSpPr>
            <p:cNvPr id="137" name="Group 136">
              <a:extLst>
                <a:ext uri="{FF2B5EF4-FFF2-40B4-BE49-F238E27FC236}">
                  <a16:creationId xmlns:a16="http://schemas.microsoft.com/office/drawing/2014/main" id="{5CDB68ED-D461-CECB-29BC-9B21745A8893}"/>
                </a:ext>
              </a:extLst>
            </p:cNvPr>
            <p:cNvGrpSpPr/>
            <p:nvPr/>
          </p:nvGrpSpPr>
          <p:grpSpPr>
            <a:xfrm>
              <a:off x="3669942" y="4273693"/>
              <a:ext cx="1161233" cy="1546354"/>
              <a:chOff x="4177865" y="1269985"/>
              <a:chExt cx="2046854" cy="2451351"/>
            </a:xfrm>
          </p:grpSpPr>
          <p:sp>
            <p:nvSpPr>
              <p:cNvPr id="138" name="Rectangle 137">
                <a:extLst>
                  <a:ext uri="{FF2B5EF4-FFF2-40B4-BE49-F238E27FC236}">
                    <a16:creationId xmlns:a16="http://schemas.microsoft.com/office/drawing/2014/main" id="{3C374094-96D1-A4D9-3FA2-08BD546A834B}"/>
                  </a:ext>
                </a:extLst>
              </p:cNvPr>
              <p:cNvSpPr/>
              <p:nvPr/>
            </p:nvSpPr>
            <p:spPr>
              <a:xfrm>
                <a:off x="4177865" y="1269985"/>
                <a:ext cx="2046854" cy="2451351"/>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472" fontAlgn="base">
                  <a:spcBef>
                    <a:spcPct val="0"/>
                  </a:spcBef>
                  <a:spcAft>
                    <a:spcPct val="0"/>
                  </a:spcAft>
                </a:pPr>
                <a:r>
                  <a:rPr lang="en-US" sz="1100">
                    <a:solidFill>
                      <a:schemeClr val="tx1"/>
                    </a:solidFill>
                    <a:cs typeface="Segoe UI" pitchFamily="34" charset="0"/>
                  </a:rPr>
                  <a:t>Landing Zone</a:t>
                </a:r>
              </a:p>
            </p:txBody>
          </p:sp>
          <p:sp>
            <p:nvSpPr>
              <p:cNvPr id="139" name="TextBox 344">
                <a:extLst>
                  <a:ext uri="{FF2B5EF4-FFF2-40B4-BE49-F238E27FC236}">
                    <a16:creationId xmlns:a16="http://schemas.microsoft.com/office/drawing/2014/main" id="{9B4D49A2-9581-EC26-2217-815120E2022F}"/>
                  </a:ext>
                </a:extLst>
              </p:cNvPr>
              <p:cNvSpPr txBox="1"/>
              <p:nvPr/>
            </p:nvSpPr>
            <p:spPr>
              <a:xfrm>
                <a:off x="4414239" y="1588929"/>
                <a:ext cx="1640320" cy="610866"/>
              </a:xfrm>
              <a:prstGeom prst="rect">
                <a:avLst/>
              </a:prstGeom>
              <a:ln cap="rnd">
                <a:solidFill>
                  <a:schemeClr val="accent2"/>
                </a:solidFill>
                <a:prstDash val="sysDash"/>
                <a:headEnd type="arrow" w="lg" len="med"/>
                <a:tailEnd type="arrow"/>
              </a:ln>
            </p:spPr>
            <p:style>
              <a:lnRef idx="1">
                <a:schemeClr val="accent1"/>
              </a:lnRef>
              <a:fillRef idx="0">
                <a:schemeClr val="accent1"/>
              </a:fillRef>
              <a:effectRef idx="0">
                <a:schemeClr val="accent1"/>
              </a:effectRef>
              <a:fontRef idx="minor">
                <a:schemeClr val="tx1"/>
              </a:fontRef>
            </p:style>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0" name="Right Brace 139">
                <a:extLst>
                  <a:ext uri="{FF2B5EF4-FFF2-40B4-BE49-F238E27FC236}">
                    <a16:creationId xmlns:a16="http://schemas.microsoft.com/office/drawing/2014/main" id="{18A1D6CD-4D74-1ED8-0B95-7251C09DE5E2}"/>
                  </a:ext>
                </a:extLst>
              </p:cNvPr>
              <p:cNvSpPr/>
              <p:nvPr/>
            </p:nvSpPr>
            <p:spPr>
              <a:xfrm rot="5400000">
                <a:off x="5133380" y="1633716"/>
                <a:ext cx="202028" cy="1572453"/>
              </a:xfrm>
              <a:prstGeom prst="rightBrace">
                <a:avLst>
                  <a:gd name="adj1" fmla="val 59593"/>
                  <a:gd name="adj2" fmla="val 50765"/>
                </a:avLst>
              </a:prstGeom>
              <a:ln cap="rnd">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a:ea typeface="+mn-ea"/>
                  <a:cs typeface="+mn-cs"/>
                </a:endParaRPr>
              </a:p>
            </p:txBody>
          </p:sp>
        </p:grpSp>
        <p:pic>
          <p:nvPicPr>
            <p:cNvPr id="141" name="Graphic 140">
              <a:extLst>
                <a:ext uri="{FF2B5EF4-FFF2-40B4-BE49-F238E27FC236}">
                  <a16:creationId xmlns:a16="http://schemas.microsoft.com/office/drawing/2014/main" id="{71E0AD94-319B-074E-F823-E779631A5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2066" y="4685998"/>
              <a:ext cx="915710" cy="915710"/>
            </a:xfrm>
            <a:prstGeom prst="rect">
              <a:avLst/>
            </a:prstGeom>
          </p:spPr>
        </p:pic>
        <p:cxnSp>
          <p:nvCxnSpPr>
            <p:cNvPr id="142" name="Straight Arrow Connector 141">
              <a:extLst>
                <a:ext uri="{FF2B5EF4-FFF2-40B4-BE49-F238E27FC236}">
                  <a16:creationId xmlns:a16="http://schemas.microsoft.com/office/drawing/2014/main" id="{E72B405F-CD21-2DA4-C725-CEFEF26B0B7E}"/>
                </a:ext>
              </a:extLst>
            </p:cNvPr>
            <p:cNvCxnSpPr>
              <a:cxnSpLocks/>
            </p:cNvCxnSpPr>
            <p:nvPr/>
          </p:nvCxnSpPr>
          <p:spPr>
            <a:xfrm>
              <a:off x="5005829" y="5155905"/>
              <a:ext cx="9144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3" name="Graphic 92">
              <a:extLst>
                <a:ext uri="{FF2B5EF4-FFF2-40B4-BE49-F238E27FC236}">
                  <a16:creationId xmlns:a16="http://schemas.microsoft.com/office/drawing/2014/main" id="{A9CDA9D1-C7FA-0242-5368-3F9CB5A10E3E}"/>
                </a:ext>
              </a:extLst>
            </p:cNvPr>
            <p:cNvSpPr/>
            <p:nvPr/>
          </p:nvSpPr>
          <p:spPr>
            <a:xfrm flipH="1">
              <a:off x="3907073" y="4543400"/>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Graphic 92">
              <a:extLst>
                <a:ext uri="{FF2B5EF4-FFF2-40B4-BE49-F238E27FC236}">
                  <a16:creationId xmlns:a16="http://schemas.microsoft.com/office/drawing/2014/main" id="{312140EB-7846-A0ED-FD73-F67B99706136}"/>
                </a:ext>
              </a:extLst>
            </p:cNvPr>
            <p:cNvSpPr/>
            <p:nvPr/>
          </p:nvSpPr>
          <p:spPr>
            <a:xfrm flipH="1">
              <a:off x="4186473" y="4543400"/>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Graphic 92">
              <a:extLst>
                <a:ext uri="{FF2B5EF4-FFF2-40B4-BE49-F238E27FC236}">
                  <a16:creationId xmlns:a16="http://schemas.microsoft.com/office/drawing/2014/main" id="{73E3B8AA-B7EE-92AF-86AD-AF7B64041FFB}"/>
                </a:ext>
              </a:extLst>
            </p:cNvPr>
            <p:cNvSpPr/>
            <p:nvPr/>
          </p:nvSpPr>
          <p:spPr>
            <a:xfrm flipH="1">
              <a:off x="4465873" y="4543400"/>
              <a:ext cx="232168" cy="232168"/>
            </a:xfrm>
            <a:custGeom>
              <a:avLst/>
              <a:gdLst>
                <a:gd name="connsiteX0" fmla="*/ 4570884 w 4570883"/>
                <a:gd name="connsiteY0" fmla="*/ 1714500 h 4570883"/>
                <a:gd name="connsiteX1" fmla="*/ 4570884 w 4570883"/>
                <a:gd name="connsiteY1" fmla="*/ 2287116 h 4570883"/>
                <a:gd name="connsiteX2" fmla="*/ 3964781 w 4570883"/>
                <a:gd name="connsiteY2" fmla="*/ 2367484 h 4570883"/>
                <a:gd name="connsiteX3" fmla="*/ 3418954 w 4570883"/>
                <a:gd name="connsiteY3" fmla="*/ 2598539 h 4570883"/>
                <a:gd name="connsiteX4" fmla="*/ 2956843 w 4570883"/>
                <a:gd name="connsiteY4" fmla="*/ 2956843 h 4570883"/>
                <a:gd name="connsiteX5" fmla="*/ 2601888 w 4570883"/>
                <a:gd name="connsiteY5" fmla="*/ 3418954 h 4570883"/>
                <a:gd name="connsiteX6" fmla="*/ 2370832 w 4570883"/>
                <a:gd name="connsiteY6" fmla="*/ 3964781 h 4570883"/>
                <a:gd name="connsiteX7" fmla="*/ 2287116 w 4570883"/>
                <a:gd name="connsiteY7" fmla="*/ 4570884 h 4570883"/>
                <a:gd name="connsiteX8" fmla="*/ 1714500 w 4570883"/>
                <a:gd name="connsiteY8" fmla="*/ 4570884 h 4570883"/>
                <a:gd name="connsiteX9" fmla="*/ 1814959 w 4570883"/>
                <a:gd name="connsiteY9" fmla="*/ 3810744 h 4570883"/>
                <a:gd name="connsiteX10" fmla="*/ 2102942 w 4570883"/>
                <a:gd name="connsiteY10" fmla="*/ 3130972 h 4570883"/>
                <a:gd name="connsiteX11" fmla="*/ 2551658 w 4570883"/>
                <a:gd name="connsiteY11" fmla="*/ 2551658 h 4570883"/>
                <a:gd name="connsiteX12" fmla="*/ 3127623 w 4570883"/>
                <a:gd name="connsiteY12" fmla="*/ 2106290 h 4570883"/>
                <a:gd name="connsiteX13" fmla="*/ 3810744 w 4570883"/>
                <a:gd name="connsiteY13" fmla="*/ 1818308 h 4570883"/>
                <a:gd name="connsiteX14" fmla="*/ 4570884 w 4570883"/>
                <a:gd name="connsiteY14" fmla="*/ 1714500 h 4570883"/>
                <a:gd name="connsiteX15" fmla="*/ 4570884 w 4570883"/>
                <a:gd name="connsiteY15" fmla="*/ 572616 h 4570883"/>
                <a:gd name="connsiteX16" fmla="*/ 3509367 w 4570883"/>
                <a:gd name="connsiteY16" fmla="*/ 713259 h 4570883"/>
                <a:gd name="connsiteX17" fmla="*/ 2555007 w 4570883"/>
                <a:gd name="connsiteY17" fmla="*/ 1118443 h 4570883"/>
                <a:gd name="connsiteX18" fmla="*/ 1744638 w 4570883"/>
                <a:gd name="connsiteY18" fmla="*/ 1744638 h 4570883"/>
                <a:gd name="connsiteX19" fmla="*/ 1118443 w 4570883"/>
                <a:gd name="connsiteY19" fmla="*/ 2555007 h 4570883"/>
                <a:gd name="connsiteX20" fmla="*/ 716607 w 4570883"/>
                <a:gd name="connsiteY20" fmla="*/ 3509367 h 4570883"/>
                <a:gd name="connsiteX21" fmla="*/ 572616 w 4570883"/>
                <a:gd name="connsiteY21" fmla="*/ 4570884 h 4570883"/>
                <a:gd name="connsiteX22" fmla="*/ 0 w 4570883"/>
                <a:gd name="connsiteY22" fmla="*/ 4570884 h 4570883"/>
                <a:gd name="connsiteX23" fmla="*/ 160734 w 4570883"/>
                <a:gd name="connsiteY23" fmla="*/ 3358679 h 4570883"/>
                <a:gd name="connsiteX24" fmla="*/ 622846 w 4570883"/>
                <a:gd name="connsiteY24" fmla="*/ 2263676 h 4570883"/>
                <a:gd name="connsiteX25" fmla="*/ 1336105 w 4570883"/>
                <a:gd name="connsiteY25" fmla="*/ 1339453 h 4570883"/>
                <a:gd name="connsiteX26" fmla="*/ 2263676 w 4570883"/>
                <a:gd name="connsiteY26" fmla="*/ 622846 h 4570883"/>
                <a:gd name="connsiteX27" fmla="*/ 3355330 w 4570883"/>
                <a:gd name="connsiteY27" fmla="*/ 164083 h 4570883"/>
                <a:gd name="connsiteX28" fmla="*/ 4570884 w 4570883"/>
                <a:gd name="connsiteY28" fmla="*/ 0 h 4570883"/>
                <a:gd name="connsiteX29" fmla="*/ 4570884 w 4570883"/>
                <a:gd name="connsiteY29" fmla="*/ 572616 h 4570883"/>
                <a:gd name="connsiteX30" fmla="*/ 4001616 w 4570883"/>
                <a:gd name="connsiteY30" fmla="*/ 3429000 h 4570883"/>
                <a:gd name="connsiteX31" fmla="*/ 4222626 w 4570883"/>
                <a:gd name="connsiteY31" fmla="*/ 3472532 h 4570883"/>
                <a:gd name="connsiteX32" fmla="*/ 4403452 w 4570883"/>
                <a:gd name="connsiteY32" fmla="*/ 3596432 h 4570883"/>
                <a:gd name="connsiteX33" fmla="*/ 4524003 w 4570883"/>
                <a:gd name="connsiteY33" fmla="*/ 3780607 h 4570883"/>
                <a:gd name="connsiteX34" fmla="*/ 4570884 w 4570883"/>
                <a:gd name="connsiteY34" fmla="*/ 4001616 h 4570883"/>
                <a:gd name="connsiteX35" fmla="*/ 4527352 w 4570883"/>
                <a:gd name="connsiteY35" fmla="*/ 4222626 h 4570883"/>
                <a:gd name="connsiteX36" fmla="*/ 4403452 w 4570883"/>
                <a:gd name="connsiteY36" fmla="*/ 4403452 h 4570883"/>
                <a:gd name="connsiteX37" fmla="*/ 4222626 w 4570883"/>
                <a:gd name="connsiteY37" fmla="*/ 4524003 h 4570883"/>
                <a:gd name="connsiteX38" fmla="*/ 4001616 w 4570883"/>
                <a:gd name="connsiteY38" fmla="*/ 4570884 h 4570883"/>
                <a:gd name="connsiteX39" fmla="*/ 3780607 w 4570883"/>
                <a:gd name="connsiteY39" fmla="*/ 4527352 h 4570883"/>
                <a:gd name="connsiteX40" fmla="*/ 3596432 w 4570883"/>
                <a:gd name="connsiteY40" fmla="*/ 4403452 h 4570883"/>
                <a:gd name="connsiteX41" fmla="*/ 3475881 w 4570883"/>
                <a:gd name="connsiteY41" fmla="*/ 4222626 h 4570883"/>
                <a:gd name="connsiteX42" fmla="*/ 3429000 w 4570883"/>
                <a:gd name="connsiteY42" fmla="*/ 4001616 h 4570883"/>
                <a:gd name="connsiteX43" fmla="*/ 3472532 w 4570883"/>
                <a:gd name="connsiteY43" fmla="*/ 3777258 h 4570883"/>
                <a:gd name="connsiteX44" fmla="*/ 3596432 w 4570883"/>
                <a:gd name="connsiteY44" fmla="*/ 3596432 h 4570883"/>
                <a:gd name="connsiteX45" fmla="*/ 3777258 w 4570883"/>
                <a:gd name="connsiteY45" fmla="*/ 3475881 h 4570883"/>
                <a:gd name="connsiteX46" fmla="*/ 4001616 w 4570883"/>
                <a:gd name="connsiteY46" fmla="*/ 3429000 h 45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70883" h="4570883">
                  <a:moveTo>
                    <a:pt x="4570884" y="1714500"/>
                  </a:moveTo>
                  <a:lnTo>
                    <a:pt x="4570884" y="2287116"/>
                  </a:lnTo>
                  <a:cubicBezTo>
                    <a:pt x="4361037" y="2287116"/>
                    <a:pt x="4159002" y="2313905"/>
                    <a:pt x="3964781" y="2367484"/>
                  </a:cubicBezTo>
                  <a:cubicBezTo>
                    <a:pt x="3770561" y="2421062"/>
                    <a:pt x="3588618" y="2498080"/>
                    <a:pt x="3418954" y="2598539"/>
                  </a:cubicBezTo>
                  <a:cubicBezTo>
                    <a:pt x="3249290" y="2698998"/>
                    <a:pt x="3095253" y="2818433"/>
                    <a:pt x="2956843" y="2956843"/>
                  </a:cubicBezTo>
                  <a:cubicBezTo>
                    <a:pt x="2818433" y="3095253"/>
                    <a:pt x="2700115" y="3249290"/>
                    <a:pt x="2601888" y="3418954"/>
                  </a:cubicBezTo>
                  <a:cubicBezTo>
                    <a:pt x="2503661" y="3588618"/>
                    <a:pt x="2426643" y="3770561"/>
                    <a:pt x="2370832" y="3964781"/>
                  </a:cubicBezTo>
                  <a:cubicBezTo>
                    <a:pt x="2315022" y="4159002"/>
                    <a:pt x="2287116" y="4361037"/>
                    <a:pt x="2287116" y="4570884"/>
                  </a:cubicBezTo>
                  <a:lnTo>
                    <a:pt x="1714500" y="4570884"/>
                  </a:lnTo>
                  <a:cubicBezTo>
                    <a:pt x="1714500" y="4307458"/>
                    <a:pt x="1747986" y="4054078"/>
                    <a:pt x="1814959" y="3810744"/>
                  </a:cubicBezTo>
                  <a:cubicBezTo>
                    <a:pt x="1881932" y="3567410"/>
                    <a:pt x="1977926" y="3340819"/>
                    <a:pt x="2102942" y="3130972"/>
                  </a:cubicBezTo>
                  <a:cubicBezTo>
                    <a:pt x="2227957" y="2921124"/>
                    <a:pt x="2377529" y="2728020"/>
                    <a:pt x="2551658" y="2551658"/>
                  </a:cubicBezTo>
                  <a:cubicBezTo>
                    <a:pt x="2725787" y="2375297"/>
                    <a:pt x="2917776" y="2226841"/>
                    <a:pt x="3127623" y="2106290"/>
                  </a:cubicBezTo>
                  <a:cubicBezTo>
                    <a:pt x="3337471" y="1985739"/>
                    <a:pt x="3565178" y="1889745"/>
                    <a:pt x="3810744" y="1818308"/>
                  </a:cubicBezTo>
                  <a:cubicBezTo>
                    <a:pt x="4056311" y="1746870"/>
                    <a:pt x="4309691" y="1712268"/>
                    <a:pt x="4570884" y="1714500"/>
                  </a:cubicBezTo>
                  <a:close/>
                  <a:moveTo>
                    <a:pt x="4570884" y="572616"/>
                  </a:moveTo>
                  <a:cubicBezTo>
                    <a:pt x="4202534" y="572616"/>
                    <a:pt x="3848696" y="619497"/>
                    <a:pt x="3509367" y="713259"/>
                  </a:cubicBezTo>
                  <a:cubicBezTo>
                    <a:pt x="3170039" y="807021"/>
                    <a:pt x="2851919" y="942082"/>
                    <a:pt x="2555007" y="1118443"/>
                  </a:cubicBezTo>
                  <a:cubicBezTo>
                    <a:pt x="2258095" y="1294805"/>
                    <a:pt x="1987972" y="1503536"/>
                    <a:pt x="1744638" y="1744638"/>
                  </a:cubicBezTo>
                  <a:cubicBezTo>
                    <a:pt x="1501304" y="1985739"/>
                    <a:pt x="1292572" y="2255862"/>
                    <a:pt x="1118443" y="2555007"/>
                  </a:cubicBezTo>
                  <a:cubicBezTo>
                    <a:pt x="944314" y="2854152"/>
                    <a:pt x="810369" y="3172272"/>
                    <a:pt x="716607" y="3509367"/>
                  </a:cubicBezTo>
                  <a:cubicBezTo>
                    <a:pt x="622846" y="3846463"/>
                    <a:pt x="574849" y="4200302"/>
                    <a:pt x="572616" y="4570884"/>
                  </a:cubicBezTo>
                  <a:lnTo>
                    <a:pt x="0" y="4570884"/>
                  </a:lnTo>
                  <a:cubicBezTo>
                    <a:pt x="0" y="4151188"/>
                    <a:pt x="53578" y="3747120"/>
                    <a:pt x="160734" y="3358679"/>
                  </a:cubicBezTo>
                  <a:cubicBezTo>
                    <a:pt x="267891" y="2970237"/>
                    <a:pt x="421928" y="2605236"/>
                    <a:pt x="622846" y="2263676"/>
                  </a:cubicBezTo>
                  <a:cubicBezTo>
                    <a:pt x="823764" y="1922115"/>
                    <a:pt x="1061517" y="1614041"/>
                    <a:pt x="1336105" y="1339453"/>
                  </a:cubicBezTo>
                  <a:cubicBezTo>
                    <a:pt x="1610692" y="1064865"/>
                    <a:pt x="1919883" y="825996"/>
                    <a:pt x="2263676" y="622846"/>
                  </a:cubicBezTo>
                  <a:cubicBezTo>
                    <a:pt x="2607469" y="419695"/>
                    <a:pt x="2971354" y="266774"/>
                    <a:pt x="3355330" y="164083"/>
                  </a:cubicBezTo>
                  <a:cubicBezTo>
                    <a:pt x="3739307" y="61392"/>
                    <a:pt x="4144491" y="6697"/>
                    <a:pt x="4570884" y="0"/>
                  </a:cubicBezTo>
                  <a:lnTo>
                    <a:pt x="4570884" y="572616"/>
                  </a:lnTo>
                  <a:close/>
                  <a:moveTo>
                    <a:pt x="4001616" y="3429000"/>
                  </a:moveTo>
                  <a:cubicBezTo>
                    <a:pt x="4079751" y="3429000"/>
                    <a:pt x="4153421" y="3443511"/>
                    <a:pt x="4222626" y="3472532"/>
                  </a:cubicBezTo>
                  <a:cubicBezTo>
                    <a:pt x="4291831" y="3501554"/>
                    <a:pt x="4352107" y="3542854"/>
                    <a:pt x="4403452" y="3596432"/>
                  </a:cubicBezTo>
                  <a:cubicBezTo>
                    <a:pt x="4454798" y="3650010"/>
                    <a:pt x="4494982" y="3711402"/>
                    <a:pt x="4524003" y="3780607"/>
                  </a:cubicBezTo>
                  <a:cubicBezTo>
                    <a:pt x="4553025" y="3849812"/>
                    <a:pt x="4568652" y="3923481"/>
                    <a:pt x="4570884" y="4001616"/>
                  </a:cubicBezTo>
                  <a:cubicBezTo>
                    <a:pt x="4570884" y="4079751"/>
                    <a:pt x="4556373" y="4153421"/>
                    <a:pt x="4527352" y="4222626"/>
                  </a:cubicBezTo>
                  <a:cubicBezTo>
                    <a:pt x="4498330" y="4291831"/>
                    <a:pt x="4457031" y="4352107"/>
                    <a:pt x="4403452" y="4403452"/>
                  </a:cubicBezTo>
                  <a:cubicBezTo>
                    <a:pt x="4349874" y="4454798"/>
                    <a:pt x="4289599" y="4494982"/>
                    <a:pt x="4222626" y="4524003"/>
                  </a:cubicBezTo>
                  <a:cubicBezTo>
                    <a:pt x="4155653" y="4553025"/>
                    <a:pt x="4081984" y="4568652"/>
                    <a:pt x="4001616" y="4570884"/>
                  </a:cubicBezTo>
                  <a:cubicBezTo>
                    <a:pt x="3923481" y="4570884"/>
                    <a:pt x="3849812" y="4556373"/>
                    <a:pt x="3780607" y="4527352"/>
                  </a:cubicBezTo>
                  <a:cubicBezTo>
                    <a:pt x="3711402" y="4498330"/>
                    <a:pt x="3650010" y="4457031"/>
                    <a:pt x="3596432" y="4403452"/>
                  </a:cubicBezTo>
                  <a:cubicBezTo>
                    <a:pt x="3542854" y="4349874"/>
                    <a:pt x="3502670" y="4289599"/>
                    <a:pt x="3475881" y="4222626"/>
                  </a:cubicBezTo>
                  <a:cubicBezTo>
                    <a:pt x="3449092" y="4155653"/>
                    <a:pt x="3433465" y="4081984"/>
                    <a:pt x="3429000" y="4001616"/>
                  </a:cubicBezTo>
                  <a:cubicBezTo>
                    <a:pt x="3429000" y="3921249"/>
                    <a:pt x="3443511" y="3846463"/>
                    <a:pt x="3472532" y="3777258"/>
                  </a:cubicBezTo>
                  <a:cubicBezTo>
                    <a:pt x="3501554" y="3708053"/>
                    <a:pt x="3542854" y="3647778"/>
                    <a:pt x="3596432" y="3596432"/>
                  </a:cubicBezTo>
                  <a:cubicBezTo>
                    <a:pt x="3650010" y="3545086"/>
                    <a:pt x="3710285" y="3504902"/>
                    <a:pt x="3777258" y="3475881"/>
                  </a:cubicBezTo>
                  <a:cubicBezTo>
                    <a:pt x="3844231" y="3446860"/>
                    <a:pt x="3919017" y="3431232"/>
                    <a:pt x="4001616" y="342900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46" name="Group 145">
              <a:extLst>
                <a:ext uri="{FF2B5EF4-FFF2-40B4-BE49-F238E27FC236}">
                  <a16:creationId xmlns:a16="http://schemas.microsoft.com/office/drawing/2014/main" id="{AABA7877-A062-6FFC-F65F-DCF256D84216}"/>
                </a:ext>
              </a:extLst>
            </p:cNvPr>
            <p:cNvGrpSpPr/>
            <p:nvPr/>
          </p:nvGrpSpPr>
          <p:grpSpPr>
            <a:xfrm>
              <a:off x="4154277" y="5141891"/>
              <a:ext cx="252384" cy="346060"/>
              <a:chOff x="2900456" y="3888701"/>
              <a:chExt cx="672477" cy="922081"/>
            </a:xfrm>
          </p:grpSpPr>
          <p:sp>
            <p:nvSpPr>
              <p:cNvPr id="147" name="Freeform: Shape 146">
                <a:extLst>
                  <a:ext uri="{FF2B5EF4-FFF2-40B4-BE49-F238E27FC236}">
                    <a16:creationId xmlns:a16="http://schemas.microsoft.com/office/drawing/2014/main" id="{0B8B8DF6-3E22-72C3-EC07-E0477297B3BD}"/>
                  </a:ext>
                </a:extLst>
              </p:cNvPr>
              <p:cNvSpPr/>
              <p:nvPr/>
            </p:nvSpPr>
            <p:spPr>
              <a:xfrm>
                <a:off x="2900456" y="4014538"/>
                <a:ext cx="672477" cy="796243"/>
              </a:xfrm>
              <a:custGeom>
                <a:avLst/>
                <a:gdLst>
                  <a:gd name="connsiteX0" fmla="*/ 332079 w 664157"/>
                  <a:gd name="connsiteY0" fmla="*/ 124280 h 786392"/>
                  <a:gd name="connsiteX1" fmla="*/ 0 w 664157"/>
                  <a:gd name="connsiteY1" fmla="*/ 0 h 786392"/>
                  <a:gd name="connsiteX2" fmla="*/ 0 w 664157"/>
                  <a:gd name="connsiteY2" fmla="*/ 662112 h 786392"/>
                  <a:gd name="connsiteX3" fmla="*/ 327416 w 664157"/>
                  <a:gd name="connsiteY3" fmla="*/ 786392 h 786392"/>
                  <a:gd name="connsiteX4" fmla="*/ 332079 w 664157"/>
                  <a:gd name="connsiteY4" fmla="*/ 786392 h 786392"/>
                  <a:gd name="connsiteX5" fmla="*/ 664157 w 664157"/>
                  <a:gd name="connsiteY5" fmla="*/ 662112 h 786392"/>
                  <a:gd name="connsiteX6" fmla="*/ 664157 w 664157"/>
                  <a:gd name="connsiteY6" fmla="*/ 0 h 786392"/>
                  <a:gd name="connsiteX7" fmla="*/ 332079 w 664157"/>
                  <a:gd name="connsiteY7" fmla="*/ 124280 h 78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57" h="786392">
                    <a:moveTo>
                      <a:pt x="332079" y="124280"/>
                    </a:moveTo>
                    <a:cubicBezTo>
                      <a:pt x="148684" y="124280"/>
                      <a:pt x="0" y="70711"/>
                      <a:pt x="0" y="0"/>
                    </a:cubicBezTo>
                    <a:lnTo>
                      <a:pt x="0" y="662112"/>
                    </a:lnTo>
                    <a:cubicBezTo>
                      <a:pt x="0" y="730145"/>
                      <a:pt x="146094" y="785321"/>
                      <a:pt x="327416" y="786392"/>
                    </a:cubicBezTo>
                    <a:lnTo>
                      <a:pt x="332079" y="786392"/>
                    </a:lnTo>
                    <a:cubicBezTo>
                      <a:pt x="515473" y="786392"/>
                      <a:pt x="664157" y="732823"/>
                      <a:pt x="664157" y="662112"/>
                    </a:cubicBezTo>
                    <a:lnTo>
                      <a:pt x="664157" y="0"/>
                    </a:lnTo>
                    <a:cubicBezTo>
                      <a:pt x="664157" y="69104"/>
                      <a:pt x="515473" y="124280"/>
                      <a:pt x="332079" y="12428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51329"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1764CF1-AC5C-0834-37BB-3BE4C0560869}"/>
                  </a:ext>
                </a:extLst>
              </p:cNvPr>
              <p:cNvSpPr/>
              <p:nvPr/>
            </p:nvSpPr>
            <p:spPr>
              <a:xfrm>
                <a:off x="2900456" y="3888701"/>
                <a:ext cx="672477" cy="251673"/>
              </a:xfrm>
              <a:custGeom>
                <a:avLst/>
                <a:gdLst>
                  <a:gd name="connsiteX0" fmla="*/ 664157 w 664157"/>
                  <a:gd name="connsiteY0" fmla="*/ 124280 h 248559"/>
                  <a:gd name="connsiteX1" fmla="*/ 332079 w 664157"/>
                  <a:gd name="connsiteY1" fmla="*/ 248560 h 248559"/>
                  <a:gd name="connsiteX2" fmla="*/ 0 w 664157"/>
                  <a:gd name="connsiteY2" fmla="*/ 124280 h 248559"/>
                  <a:gd name="connsiteX3" fmla="*/ 332079 w 664157"/>
                  <a:gd name="connsiteY3" fmla="*/ 0 h 248559"/>
                  <a:gd name="connsiteX4" fmla="*/ 664157 w 664157"/>
                  <a:gd name="connsiteY4" fmla="*/ 124280 h 24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157" h="248559">
                    <a:moveTo>
                      <a:pt x="664157" y="124280"/>
                    </a:moveTo>
                    <a:cubicBezTo>
                      <a:pt x="664157" y="193384"/>
                      <a:pt x="515473" y="248560"/>
                      <a:pt x="332079" y="248560"/>
                    </a:cubicBezTo>
                    <a:cubicBezTo>
                      <a:pt x="148684" y="248560"/>
                      <a:pt x="0" y="194991"/>
                      <a:pt x="0" y="124280"/>
                    </a:cubicBezTo>
                    <a:cubicBezTo>
                      <a:pt x="0" y="53569"/>
                      <a:pt x="148684" y="0"/>
                      <a:pt x="332079" y="0"/>
                    </a:cubicBezTo>
                    <a:cubicBezTo>
                      <a:pt x="515473" y="0"/>
                      <a:pt x="664157" y="53569"/>
                      <a:pt x="664157" y="124280"/>
                    </a:cubicBezTo>
                  </a:path>
                </a:pathLst>
              </a:custGeom>
              <a:solidFill>
                <a:srgbClr val="E8E8E8"/>
              </a:solidFill>
              <a:ln w="51329"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6C68CA8-02E4-59D1-B208-780FF344C9EB}"/>
                  </a:ext>
                </a:extLst>
              </p:cNvPr>
              <p:cNvSpPr/>
              <p:nvPr/>
            </p:nvSpPr>
            <p:spPr>
              <a:xfrm>
                <a:off x="2978614" y="3924499"/>
                <a:ext cx="516160" cy="160008"/>
              </a:xfrm>
              <a:custGeom>
                <a:avLst/>
                <a:gdLst>
                  <a:gd name="connsiteX0" fmla="*/ 509774 w 509774"/>
                  <a:gd name="connsiteY0" fmla="*/ 78746 h 158028"/>
                  <a:gd name="connsiteX1" fmla="*/ 254887 w 509774"/>
                  <a:gd name="connsiteY1" fmla="*/ 158028 h 158028"/>
                  <a:gd name="connsiteX2" fmla="*/ 0 w 509774"/>
                  <a:gd name="connsiteY2" fmla="*/ 78746 h 158028"/>
                  <a:gd name="connsiteX3" fmla="*/ 254887 w 509774"/>
                  <a:gd name="connsiteY3" fmla="*/ 0 h 158028"/>
                  <a:gd name="connsiteX4" fmla="*/ 509774 w 509774"/>
                  <a:gd name="connsiteY4" fmla="*/ 78746 h 15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74" h="158028">
                    <a:moveTo>
                      <a:pt x="509774" y="78746"/>
                    </a:moveTo>
                    <a:cubicBezTo>
                      <a:pt x="509774" y="122673"/>
                      <a:pt x="395282" y="158028"/>
                      <a:pt x="254887" y="158028"/>
                    </a:cubicBezTo>
                    <a:cubicBezTo>
                      <a:pt x="114492" y="158028"/>
                      <a:pt x="0" y="122673"/>
                      <a:pt x="0" y="78746"/>
                    </a:cubicBezTo>
                    <a:cubicBezTo>
                      <a:pt x="0" y="34820"/>
                      <a:pt x="114492" y="0"/>
                      <a:pt x="254887" y="0"/>
                    </a:cubicBezTo>
                    <a:cubicBezTo>
                      <a:pt x="395282" y="0"/>
                      <a:pt x="509774" y="35356"/>
                      <a:pt x="509774" y="78746"/>
                    </a:cubicBezTo>
                  </a:path>
                </a:pathLst>
              </a:custGeom>
              <a:solidFill>
                <a:srgbClr val="50E6FF"/>
              </a:solidFill>
              <a:ln w="51329"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555DA30-11D7-F63A-0140-8C15EA99FCDF}"/>
                  </a:ext>
                </a:extLst>
              </p:cNvPr>
              <p:cNvSpPr/>
              <p:nvPr/>
            </p:nvSpPr>
            <p:spPr>
              <a:xfrm>
                <a:off x="3032643" y="4023990"/>
                <a:ext cx="408102" cy="60894"/>
              </a:xfrm>
              <a:custGeom>
                <a:avLst/>
                <a:gdLst>
                  <a:gd name="connsiteX0" fmla="*/ 201527 w 403053"/>
                  <a:gd name="connsiteY0" fmla="*/ 308 h 60141"/>
                  <a:gd name="connsiteX1" fmla="*/ 0 w 403053"/>
                  <a:gd name="connsiteY1" fmla="*/ 30842 h 60141"/>
                  <a:gd name="connsiteX2" fmla="*/ 201527 w 403053"/>
                  <a:gd name="connsiteY2" fmla="*/ 59769 h 60141"/>
                  <a:gd name="connsiteX3" fmla="*/ 403053 w 403053"/>
                  <a:gd name="connsiteY3" fmla="*/ 28699 h 60141"/>
                  <a:gd name="connsiteX4" fmla="*/ 201527 w 403053"/>
                  <a:gd name="connsiteY4" fmla="*/ 308 h 6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53" h="60141">
                    <a:moveTo>
                      <a:pt x="201527" y="308"/>
                    </a:moveTo>
                    <a:cubicBezTo>
                      <a:pt x="133157" y="-1498"/>
                      <a:pt x="64994" y="8830"/>
                      <a:pt x="0" y="30842"/>
                    </a:cubicBezTo>
                    <a:cubicBezTo>
                      <a:pt x="65056" y="52445"/>
                      <a:pt x="133240" y="62232"/>
                      <a:pt x="201527" y="59769"/>
                    </a:cubicBezTo>
                    <a:cubicBezTo>
                      <a:pt x="269952" y="61842"/>
                      <a:pt x="338187" y="51321"/>
                      <a:pt x="403053" y="28699"/>
                    </a:cubicBezTo>
                    <a:cubicBezTo>
                      <a:pt x="337876" y="7705"/>
                      <a:pt x="269761" y="-1891"/>
                      <a:pt x="201527" y="308"/>
                    </a:cubicBezTo>
                    <a:close/>
                  </a:path>
                </a:pathLst>
              </a:custGeom>
              <a:solidFill>
                <a:srgbClr val="198AB3"/>
              </a:solidFill>
              <a:ln w="51329"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66AD57A-DB99-620A-1B46-C6E2DC2B8EC8}"/>
                  </a:ext>
                </a:extLst>
              </p:cNvPr>
              <p:cNvSpPr/>
              <p:nvPr/>
            </p:nvSpPr>
            <p:spPr>
              <a:xfrm>
                <a:off x="2900456" y="4328001"/>
                <a:ext cx="672477" cy="482781"/>
              </a:xfrm>
              <a:custGeom>
                <a:avLst/>
                <a:gdLst>
                  <a:gd name="connsiteX0" fmla="*/ 217361 w 672477"/>
                  <a:gd name="connsiteY0" fmla="*/ 0 h 482781"/>
                  <a:gd name="connsiteX1" fmla="*/ 501968 w 672477"/>
                  <a:gd name="connsiteY1" fmla="*/ 0 h 482781"/>
                  <a:gd name="connsiteX2" fmla="*/ 502063 w 672477"/>
                  <a:gd name="connsiteY2" fmla="*/ 0 h 482781"/>
                  <a:gd name="connsiteX3" fmla="*/ 644450 w 672477"/>
                  <a:gd name="connsiteY3" fmla="*/ 73938 h 482781"/>
                  <a:gd name="connsiteX4" fmla="*/ 672477 w 672477"/>
                  <a:gd name="connsiteY4" fmla="*/ 70459 h 482781"/>
                  <a:gd name="connsiteX5" fmla="*/ 672477 w 672477"/>
                  <a:gd name="connsiteY5" fmla="*/ 356944 h 482781"/>
                  <a:gd name="connsiteX6" fmla="*/ 336239 w 672477"/>
                  <a:gd name="connsiteY6" fmla="*/ 482781 h 482781"/>
                  <a:gd name="connsiteX7" fmla="*/ 331518 w 672477"/>
                  <a:gd name="connsiteY7" fmla="*/ 482781 h 482781"/>
                  <a:gd name="connsiteX8" fmla="*/ 0 w 672477"/>
                  <a:gd name="connsiteY8" fmla="*/ 356944 h 482781"/>
                  <a:gd name="connsiteX9" fmla="*/ 0 w 672477"/>
                  <a:gd name="connsiteY9" fmla="*/ 53675 h 482781"/>
                  <a:gd name="connsiteX10" fmla="*/ 11607 w 672477"/>
                  <a:gd name="connsiteY10" fmla="*/ 60249 h 482781"/>
                  <a:gd name="connsiteX11" fmla="*/ 217361 w 672477"/>
                  <a:gd name="connsiteY11" fmla="*/ 0 h 4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2477" h="482781">
                    <a:moveTo>
                      <a:pt x="217361" y="0"/>
                    </a:moveTo>
                    <a:cubicBezTo>
                      <a:pt x="302895" y="98584"/>
                      <a:pt x="416433" y="98489"/>
                      <a:pt x="501968" y="0"/>
                    </a:cubicBezTo>
                    <a:lnTo>
                      <a:pt x="502063" y="0"/>
                    </a:lnTo>
                    <a:cubicBezTo>
                      <a:pt x="544878" y="49292"/>
                      <a:pt x="594670" y="73938"/>
                      <a:pt x="644450" y="73938"/>
                    </a:cubicBezTo>
                    <a:lnTo>
                      <a:pt x="672477" y="70459"/>
                    </a:lnTo>
                    <a:lnTo>
                      <a:pt x="672477" y="356944"/>
                    </a:lnTo>
                    <a:cubicBezTo>
                      <a:pt x="672477" y="428541"/>
                      <a:pt x="521931" y="482781"/>
                      <a:pt x="336239" y="482781"/>
                    </a:cubicBezTo>
                    <a:lnTo>
                      <a:pt x="331518" y="482781"/>
                    </a:lnTo>
                    <a:cubicBezTo>
                      <a:pt x="147924" y="481697"/>
                      <a:pt x="0" y="425830"/>
                      <a:pt x="0" y="356944"/>
                    </a:cubicBezTo>
                    <a:lnTo>
                      <a:pt x="0" y="53675"/>
                    </a:lnTo>
                    <a:lnTo>
                      <a:pt x="11607" y="60249"/>
                    </a:lnTo>
                    <a:cubicBezTo>
                      <a:pt x="80862" y="90422"/>
                      <a:pt x="156211" y="70366"/>
                      <a:pt x="217361" y="0"/>
                    </a:cubicBezTo>
                    <a:close/>
                  </a:path>
                </a:pathLst>
              </a:custGeom>
              <a:gradFill flip="none" rotWithShape="1">
                <a:gsLst>
                  <a:gs pos="0">
                    <a:schemeClr val="accent2"/>
                  </a:gs>
                  <a:gs pos="100000">
                    <a:schemeClr val="accent2">
                      <a:lumMod val="50000"/>
                    </a:schemeClr>
                  </a:gs>
                </a:gsLst>
                <a:lin ang="2700000" scaled="1"/>
                <a:tileRect/>
              </a:gradFill>
              <a:ln w="9525" cap="flat">
                <a:noFill/>
                <a:prstDash val="solid"/>
                <a:miter/>
              </a:ln>
            </p:spPr>
            <p:txBody>
              <a:bodyPr rtlCol="0" anchor="ctr"/>
              <a:lstStyle/>
              <a:p>
                <a:endParaRPr lang="en-US"/>
              </a:p>
            </p:txBody>
          </p:sp>
        </p:grpSp>
        <p:grpSp>
          <p:nvGrpSpPr>
            <p:cNvPr id="152" name="working parts" descr="working parts">
              <a:extLst>
                <a:ext uri="{FF2B5EF4-FFF2-40B4-BE49-F238E27FC236}">
                  <a16:creationId xmlns:a16="http://schemas.microsoft.com/office/drawing/2014/main" id="{868BC4DC-466A-DCA1-454E-235FB9834DA3}"/>
                </a:ext>
              </a:extLst>
            </p:cNvPr>
            <p:cNvGrpSpPr/>
            <p:nvPr/>
          </p:nvGrpSpPr>
          <p:grpSpPr>
            <a:xfrm>
              <a:off x="7422026" y="4829350"/>
              <a:ext cx="487846" cy="487420"/>
              <a:chOff x="1602692" y="5719386"/>
              <a:chExt cx="487846" cy="487420"/>
            </a:xfrm>
          </p:grpSpPr>
          <p:sp>
            <p:nvSpPr>
              <p:cNvPr id="153" name="Freeform: Shape 152">
                <a:extLst>
                  <a:ext uri="{FF2B5EF4-FFF2-40B4-BE49-F238E27FC236}">
                    <a16:creationId xmlns:a16="http://schemas.microsoft.com/office/drawing/2014/main" id="{E98DF8F2-D570-B1DC-CC5E-F6B750F6D4F8}"/>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C5B36A8-7AE7-1777-210D-09DE5DE8B350}"/>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endParaRPr lang="en-US"/>
              </a:p>
            </p:txBody>
          </p:sp>
        </p:grpSp>
        <p:cxnSp>
          <p:nvCxnSpPr>
            <p:cNvPr id="155" name="Straight Arrow Connector 154">
              <a:extLst>
                <a:ext uri="{FF2B5EF4-FFF2-40B4-BE49-F238E27FC236}">
                  <a16:creationId xmlns:a16="http://schemas.microsoft.com/office/drawing/2014/main" id="{8DEFB2F8-02AF-BB33-270E-7D30CFDC5BE0}"/>
                </a:ext>
              </a:extLst>
            </p:cNvPr>
            <p:cNvCxnSpPr>
              <a:cxnSpLocks/>
            </p:cNvCxnSpPr>
            <p:nvPr/>
          </p:nvCxnSpPr>
          <p:spPr>
            <a:xfrm>
              <a:off x="8199368" y="5155905"/>
              <a:ext cx="1828800" cy="0"/>
            </a:xfrm>
            <a:prstGeom prst="straightConnector1">
              <a:avLst/>
            </a:prstGeom>
            <a:ln cap="rnd">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435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DDF8-DA39-190C-5D1C-07B91493A62B}"/>
              </a:ext>
            </a:extLst>
          </p:cNvPr>
          <p:cNvSpPr>
            <a:spLocks noGrp="1"/>
          </p:cNvSpPr>
          <p:nvPr>
            <p:ph type="title"/>
          </p:nvPr>
        </p:nvSpPr>
        <p:spPr>
          <a:xfrm>
            <a:off x="588263" y="457200"/>
            <a:ext cx="11018520" cy="553998"/>
          </a:xfrm>
        </p:spPr>
        <p:txBody>
          <a:bodyPr/>
          <a:lstStyle/>
          <a:p>
            <a:r>
              <a:rPr lang="en-US">
                <a:cs typeface="Segoe UI"/>
              </a:rPr>
              <a:t>Azure Synapse Link for SQL – more features</a:t>
            </a:r>
            <a:endParaRPr lang="en-US"/>
          </a:p>
        </p:txBody>
      </p:sp>
      <p:sp>
        <p:nvSpPr>
          <p:cNvPr id="6" name="Freeform: Shape 5">
            <a:extLst>
              <a:ext uri="{FF2B5EF4-FFF2-40B4-BE49-F238E27FC236}">
                <a16:creationId xmlns:a16="http://schemas.microsoft.com/office/drawing/2014/main" id="{0551CC71-06D2-7396-3612-744213D40DF7}"/>
              </a:ext>
            </a:extLst>
          </p:cNvPr>
          <p:cNvSpPr/>
          <p:nvPr/>
        </p:nvSpPr>
        <p:spPr>
          <a:xfrm>
            <a:off x="1179579" y="1783561"/>
            <a:ext cx="4663440" cy="676980"/>
          </a:xfrm>
          <a:custGeom>
            <a:avLst/>
            <a:gdLst>
              <a:gd name="connsiteX0" fmla="*/ 0 w 3211967"/>
              <a:gd name="connsiteY0" fmla="*/ 0 h 1927180"/>
              <a:gd name="connsiteX1" fmla="*/ 3211967 w 3211967"/>
              <a:gd name="connsiteY1" fmla="*/ 0 h 1927180"/>
              <a:gd name="connsiteX2" fmla="*/ 3211967 w 3211967"/>
              <a:gd name="connsiteY2" fmla="*/ 1927180 h 1927180"/>
              <a:gd name="connsiteX3" fmla="*/ 0 w 3211967"/>
              <a:gd name="connsiteY3" fmla="*/ 1927180 h 1927180"/>
              <a:gd name="connsiteX4" fmla="*/ 0 w 3211967"/>
              <a:gd name="connsiteY4" fmla="*/ 0 h 192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967" h="1927180">
                <a:moveTo>
                  <a:pt x="0" y="0"/>
                </a:moveTo>
                <a:lnTo>
                  <a:pt x="3211967" y="0"/>
                </a:lnTo>
                <a:lnTo>
                  <a:pt x="3211967" y="1927180"/>
                </a:lnTo>
                <a:lnTo>
                  <a:pt x="0" y="1927180"/>
                </a:lnTo>
                <a:lnTo>
                  <a:pt x="0" y="0"/>
                </a:lnTo>
                <a:close/>
              </a:path>
            </a:pathLst>
          </a:custGeom>
        </p:spPr>
        <p:txBody>
          <a:bodyPr vert="horz" wrap="square" lIns="0" tIns="0" rIns="0" bIns="0" rtlCol="0" anchor="t">
            <a:spAutoFit/>
          </a:bodyPr>
          <a:lstStyle/>
          <a:p>
            <a:pPr indent="-228600" defTabSz="932742">
              <a:spcBef>
                <a:spcPct val="0"/>
              </a:spcBef>
              <a:buSzPct val="90000"/>
            </a:pPr>
            <a:r>
              <a:rPr lang="en-US" sz="2399">
                <a:ln w="3175">
                  <a:noFill/>
                </a:ln>
                <a:solidFill>
                  <a:schemeClr val="accent2"/>
                </a:solidFill>
                <a:cs typeface="Segoe UI Semibold"/>
              </a:rPr>
              <a:t>Fully Managed</a:t>
            </a:r>
          </a:p>
          <a:p>
            <a:pPr indent="-228600" defTabSz="932742">
              <a:spcBef>
                <a:spcPct val="0"/>
              </a:spcBef>
              <a:buSzPct val="90000"/>
            </a:pPr>
            <a:r>
              <a:rPr lang="en-US" sz="2000">
                <a:cs typeface="Segoe UI"/>
              </a:rPr>
              <a:t>Performant and enterprise ready</a:t>
            </a:r>
          </a:p>
        </p:txBody>
      </p:sp>
      <p:sp>
        <p:nvSpPr>
          <p:cNvPr id="7" name="Freeform: Shape 6">
            <a:extLst>
              <a:ext uri="{FF2B5EF4-FFF2-40B4-BE49-F238E27FC236}">
                <a16:creationId xmlns:a16="http://schemas.microsoft.com/office/drawing/2014/main" id="{E53A4007-16A2-0585-2917-B8CA00392251}"/>
              </a:ext>
            </a:extLst>
          </p:cNvPr>
          <p:cNvSpPr/>
          <p:nvPr/>
        </p:nvSpPr>
        <p:spPr>
          <a:xfrm>
            <a:off x="1179579" y="3189837"/>
            <a:ext cx="4663440" cy="984757"/>
          </a:xfrm>
          <a:custGeom>
            <a:avLst/>
            <a:gdLst>
              <a:gd name="connsiteX0" fmla="*/ 0 w 3211967"/>
              <a:gd name="connsiteY0" fmla="*/ 0 h 1927180"/>
              <a:gd name="connsiteX1" fmla="*/ 3211967 w 3211967"/>
              <a:gd name="connsiteY1" fmla="*/ 0 h 1927180"/>
              <a:gd name="connsiteX2" fmla="*/ 3211967 w 3211967"/>
              <a:gd name="connsiteY2" fmla="*/ 1927180 h 1927180"/>
              <a:gd name="connsiteX3" fmla="*/ 0 w 3211967"/>
              <a:gd name="connsiteY3" fmla="*/ 1927180 h 1927180"/>
              <a:gd name="connsiteX4" fmla="*/ 0 w 3211967"/>
              <a:gd name="connsiteY4" fmla="*/ 0 h 192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967" h="1927180">
                <a:moveTo>
                  <a:pt x="0" y="0"/>
                </a:moveTo>
                <a:lnTo>
                  <a:pt x="3211967" y="0"/>
                </a:lnTo>
                <a:lnTo>
                  <a:pt x="3211967" y="1927180"/>
                </a:lnTo>
                <a:lnTo>
                  <a:pt x="0" y="1927180"/>
                </a:lnTo>
                <a:lnTo>
                  <a:pt x="0" y="0"/>
                </a:lnTo>
                <a:close/>
              </a:path>
            </a:pathLst>
          </a:custGeom>
        </p:spPr>
        <p:txBody>
          <a:bodyPr vert="horz" wrap="square" lIns="0" tIns="0" rIns="0" bIns="0" rtlCol="0" anchor="t">
            <a:spAutoFit/>
          </a:bodyPr>
          <a:lstStyle/>
          <a:p>
            <a:pPr indent="-228600" defTabSz="932742">
              <a:spcBef>
                <a:spcPct val="0"/>
              </a:spcBef>
              <a:buSzPct val="90000"/>
            </a:pPr>
            <a:r>
              <a:rPr lang="en-US" sz="2399">
                <a:ln w="3175">
                  <a:noFill/>
                </a:ln>
                <a:solidFill>
                  <a:schemeClr val="accent2"/>
                </a:solidFill>
                <a:cs typeface="Segoe UI Semibold"/>
              </a:rPr>
              <a:t>1:1 Mapping  </a:t>
            </a:r>
          </a:p>
          <a:p>
            <a:pPr indent="-228600" defTabSz="932742">
              <a:spcBef>
                <a:spcPct val="0"/>
              </a:spcBef>
              <a:buSzPct val="90000"/>
            </a:pPr>
            <a:r>
              <a:rPr lang="en-US" sz="2000">
                <a:cs typeface="Segoe UI"/>
              </a:rPr>
              <a:t>Synapse link tables mirror the operational store with no data loss</a:t>
            </a:r>
          </a:p>
        </p:txBody>
      </p:sp>
      <p:sp>
        <p:nvSpPr>
          <p:cNvPr id="8" name="Freeform: Shape 7">
            <a:extLst>
              <a:ext uri="{FF2B5EF4-FFF2-40B4-BE49-F238E27FC236}">
                <a16:creationId xmlns:a16="http://schemas.microsoft.com/office/drawing/2014/main" id="{B0EAC0B8-A8D4-913B-DAA9-CBAE893D23B2}"/>
              </a:ext>
            </a:extLst>
          </p:cNvPr>
          <p:cNvSpPr/>
          <p:nvPr/>
        </p:nvSpPr>
        <p:spPr>
          <a:xfrm>
            <a:off x="6915927" y="3189837"/>
            <a:ext cx="4663440" cy="984757"/>
          </a:xfrm>
          <a:custGeom>
            <a:avLst/>
            <a:gdLst>
              <a:gd name="connsiteX0" fmla="*/ 0 w 3211967"/>
              <a:gd name="connsiteY0" fmla="*/ 0 h 1927180"/>
              <a:gd name="connsiteX1" fmla="*/ 3211967 w 3211967"/>
              <a:gd name="connsiteY1" fmla="*/ 0 h 1927180"/>
              <a:gd name="connsiteX2" fmla="*/ 3211967 w 3211967"/>
              <a:gd name="connsiteY2" fmla="*/ 1927180 h 1927180"/>
              <a:gd name="connsiteX3" fmla="*/ 0 w 3211967"/>
              <a:gd name="connsiteY3" fmla="*/ 1927180 h 1927180"/>
              <a:gd name="connsiteX4" fmla="*/ 0 w 3211967"/>
              <a:gd name="connsiteY4" fmla="*/ 0 h 192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967" h="1927180">
                <a:moveTo>
                  <a:pt x="0" y="0"/>
                </a:moveTo>
                <a:lnTo>
                  <a:pt x="3211967" y="0"/>
                </a:lnTo>
                <a:lnTo>
                  <a:pt x="3211967" y="1927180"/>
                </a:lnTo>
                <a:lnTo>
                  <a:pt x="0" y="1927180"/>
                </a:lnTo>
                <a:lnTo>
                  <a:pt x="0" y="0"/>
                </a:lnTo>
                <a:close/>
              </a:path>
            </a:pathLst>
          </a:custGeom>
        </p:spPr>
        <p:txBody>
          <a:bodyPr vert="horz" wrap="square" lIns="0" tIns="0" rIns="0" bIns="0" rtlCol="0" anchor="t">
            <a:spAutoFit/>
          </a:bodyPr>
          <a:lstStyle/>
          <a:p>
            <a:pPr indent="-228600" defTabSz="932742">
              <a:spcBef>
                <a:spcPct val="0"/>
              </a:spcBef>
              <a:buSzPct val="90000"/>
            </a:pPr>
            <a:r>
              <a:rPr lang="en-US" sz="2399">
                <a:ln w="3175">
                  <a:noFill/>
                </a:ln>
                <a:solidFill>
                  <a:schemeClr val="accent2"/>
                </a:solidFill>
                <a:cs typeface="Segoe UI Semibold"/>
              </a:rPr>
              <a:t>Transactionally Consistent</a:t>
            </a:r>
          </a:p>
          <a:p>
            <a:pPr indent="-228600" defTabSz="932742">
              <a:spcBef>
                <a:spcPct val="0"/>
              </a:spcBef>
              <a:buSzPct val="90000"/>
            </a:pPr>
            <a:r>
              <a:rPr lang="en-US" sz="2000">
                <a:cs typeface="Segoe UI"/>
              </a:rPr>
              <a:t>Synapse Link Connections are updated within transactional boundaries</a:t>
            </a:r>
          </a:p>
        </p:txBody>
      </p:sp>
      <p:sp>
        <p:nvSpPr>
          <p:cNvPr id="9" name="Freeform: Shape 8">
            <a:extLst>
              <a:ext uri="{FF2B5EF4-FFF2-40B4-BE49-F238E27FC236}">
                <a16:creationId xmlns:a16="http://schemas.microsoft.com/office/drawing/2014/main" id="{CAE679DF-8B9A-74BF-7939-10F00F34EA45}"/>
              </a:ext>
            </a:extLst>
          </p:cNvPr>
          <p:cNvSpPr/>
          <p:nvPr/>
        </p:nvSpPr>
        <p:spPr>
          <a:xfrm>
            <a:off x="6915927" y="1783561"/>
            <a:ext cx="4663440" cy="676980"/>
          </a:xfrm>
          <a:custGeom>
            <a:avLst/>
            <a:gdLst>
              <a:gd name="connsiteX0" fmla="*/ 0 w 3211967"/>
              <a:gd name="connsiteY0" fmla="*/ 0 h 1927180"/>
              <a:gd name="connsiteX1" fmla="*/ 3211967 w 3211967"/>
              <a:gd name="connsiteY1" fmla="*/ 0 h 1927180"/>
              <a:gd name="connsiteX2" fmla="*/ 3211967 w 3211967"/>
              <a:gd name="connsiteY2" fmla="*/ 1927180 h 1927180"/>
              <a:gd name="connsiteX3" fmla="*/ 0 w 3211967"/>
              <a:gd name="connsiteY3" fmla="*/ 1927180 h 1927180"/>
              <a:gd name="connsiteX4" fmla="*/ 0 w 3211967"/>
              <a:gd name="connsiteY4" fmla="*/ 0 h 192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967" h="1927180">
                <a:moveTo>
                  <a:pt x="0" y="0"/>
                </a:moveTo>
                <a:lnTo>
                  <a:pt x="3211967" y="0"/>
                </a:lnTo>
                <a:lnTo>
                  <a:pt x="3211967" y="1927180"/>
                </a:lnTo>
                <a:lnTo>
                  <a:pt x="0" y="1927180"/>
                </a:lnTo>
                <a:lnTo>
                  <a:pt x="0" y="0"/>
                </a:lnTo>
                <a:close/>
              </a:path>
            </a:pathLst>
          </a:custGeom>
        </p:spPr>
        <p:txBody>
          <a:bodyPr vert="horz" wrap="square" lIns="0" tIns="0" rIns="0" bIns="0" rtlCol="0" anchor="t">
            <a:spAutoFit/>
          </a:bodyPr>
          <a:lstStyle/>
          <a:p>
            <a:pPr indent="-228600" defTabSz="932742">
              <a:spcBef>
                <a:spcPct val="0"/>
              </a:spcBef>
              <a:buSzPct val="90000"/>
            </a:pPr>
            <a:r>
              <a:rPr lang="en-US" sz="2399">
                <a:ln w="3175">
                  <a:noFill/>
                </a:ln>
                <a:solidFill>
                  <a:schemeClr val="accent2"/>
                </a:solidFill>
                <a:cs typeface="Segoe UI Semibold"/>
              </a:rPr>
              <a:t>Interoperability</a:t>
            </a:r>
            <a:br>
              <a:rPr lang="en-US" sz="2000">
                <a:ln w="3175">
                  <a:noFill/>
                </a:ln>
                <a:solidFill>
                  <a:schemeClr val="accent2"/>
                </a:solidFill>
                <a:cs typeface="Segoe UI Semibold"/>
              </a:rPr>
            </a:br>
            <a:r>
              <a:rPr lang="en-US" sz="2000">
                <a:cs typeface="Segoe UI"/>
              </a:rPr>
              <a:t>Integrates with all Synapse capabilities</a:t>
            </a:r>
          </a:p>
        </p:txBody>
      </p:sp>
      <p:sp>
        <p:nvSpPr>
          <p:cNvPr id="11" name="TextBox 10">
            <a:extLst>
              <a:ext uri="{FF2B5EF4-FFF2-40B4-BE49-F238E27FC236}">
                <a16:creationId xmlns:a16="http://schemas.microsoft.com/office/drawing/2014/main" id="{E72D6764-3A19-9073-43B7-A601145D5F6D}"/>
              </a:ext>
              <a:ext uri="{C183D7F6-B498-43B3-948B-1728B52AA6E4}">
                <adec:decorative xmlns:adec="http://schemas.microsoft.com/office/drawing/2017/decorative" val="1"/>
              </a:ext>
            </a:extLst>
          </p:cNvPr>
          <p:cNvSpPr txBox="1"/>
          <p:nvPr/>
        </p:nvSpPr>
        <p:spPr>
          <a:xfrm>
            <a:off x="571090" y="5575611"/>
            <a:ext cx="11038298" cy="621620"/>
          </a:xfrm>
          <a:prstGeom prst="rect">
            <a:avLst/>
          </a:prstGeom>
          <a:solidFill>
            <a:schemeClr val="tx2">
              <a:lumMod val="25000"/>
            </a:schemeClr>
          </a:solidFill>
        </p:spPr>
        <p:txBody>
          <a:bodyPr wrap="square" anchor="ctr" anchorCtr="0">
            <a:noAutofit/>
          </a:bodyPr>
          <a:lstStyle/>
          <a:p>
            <a:pPr algn="ctr">
              <a:lnSpc>
                <a:spcPct val="94000"/>
              </a:lnSpc>
            </a:pPr>
            <a:r>
              <a:rPr lang="en-US" sz="2400">
                <a:latin typeface="Segoe UI" panose="020B0502040204020203" pitchFamily="34" charset="0"/>
                <a:cs typeface="Segoe UI" panose="020B0502040204020203" pitchFamily="34" charset="0"/>
              </a:rPr>
              <a:t>Supports PaaS, IaaS and on-premises</a:t>
            </a:r>
          </a:p>
        </p:txBody>
      </p:sp>
      <p:grpSp>
        <p:nvGrpSpPr>
          <p:cNvPr id="37" name="check 2" descr="check, approve">
            <a:extLst>
              <a:ext uri="{FF2B5EF4-FFF2-40B4-BE49-F238E27FC236}">
                <a16:creationId xmlns:a16="http://schemas.microsoft.com/office/drawing/2014/main" id="{04B77F83-21B5-9210-7D9F-7187BC27224A}"/>
              </a:ext>
              <a:ext uri="{C183D7F6-B498-43B3-948B-1728B52AA6E4}">
                <adec:decorative xmlns:adec="http://schemas.microsoft.com/office/drawing/2017/decorative" val="0"/>
              </a:ext>
            </a:extLst>
          </p:cNvPr>
          <p:cNvGrpSpPr/>
          <p:nvPr/>
        </p:nvGrpSpPr>
        <p:grpSpPr>
          <a:xfrm>
            <a:off x="588261" y="1783561"/>
            <a:ext cx="384048" cy="384048"/>
            <a:chOff x="-1365251" y="1747838"/>
            <a:chExt cx="452438" cy="449263"/>
          </a:xfrm>
        </p:grpSpPr>
        <p:sp>
          <p:nvSpPr>
            <p:cNvPr id="38" name="Oval 600">
              <a:extLst>
                <a:ext uri="{FF2B5EF4-FFF2-40B4-BE49-F238E27FC236}">
                  <a16:creationId xmlns:a16="http://schemas.microsoft.com/office/drawing/2014/main" id="{1D1A038B-BD45-51E8-286E-3D2B200EEB22}"/>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9" name="Freeform 601">
              <a:extLst>
                <a:ext uri="{FF2B5EF4-FFF2-40B4-BE49-F238E27FC236}">
                  <a16:creationId xmlns:a16="http://schemas.microsoft.com/office/drawing/2014/main" id="{C8CF96E7-15FD-6BD1-0233-91758A852F3A}"/>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40" name="check 2" descr="check, approve">
            <a:extLst>
              <a:ext uri="{FF2B5EF4-FFF2-40B4-BE49-F238E27FC236}">
                <a16:creationId xmlns:a16="http://schemas.microsoft.com/office/drawing/2014/main" id="{ED60F79E-9BE3-BDE3-4E09-F2A07B105709}"/>
              </a:ext>
              <a:ext uri="{C183D7F6-B498-43B3-948B-1728B52AA6E4}">
                <adec:decorative xmlns:adec="http://schemas.microsoft.com/office/drawing/2017/decorative" val="0"/>
              </a:ext>
            </a:extLst>
          </p:cNvPr>
          <p:cNvGrpSpPr/>
          <p:nvPr/>
        </p:nvGrpSpPr>
        <p:grpSpPr>
          <a:xfrm>
            <a:off x="6324609" y="1783561"/>
            <a:ext cx="384048" cy="384048"/>
            <a:chOff x="-1365251" y="1747838"/>
            <a:chExt cx="452438" cy="449263"/>
          </a:xfrm>
        </p:grpSpPr>
        <p:sp>
          <p:nvSpPr>
            <p:cNvPr id="41" name="Oval 600">
              <a:extLst>
                <a:ext uri="{FF2B5EF4-FFF2-40B4-BE49-F238E27FC236}">
                  <a16:creationId xmlns:a16="http://schemas.microsoft.com/office/drawing/2014/main" id="{1C605652-EDD2-B24C-0C11-29FDB25E2F0A}"/>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2" name="Freeform 601">
              <a:extLst>
                <a:ext uri="{FF2B5EF4-FFF2-40B4-BE49-F238E27FC236}">
                  <a16:creationId xmlns:a16="http://schemas.microsoft.com/office/drawing/2014/main" id="{E58CF16E-D6F3-3374-EE58-F9DE728D92FE}"/>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43" name="check 2" descr="check, approve">
            <a:extLst>
              <a:ext uri="{FF2B5EF4-FFF2-40B4-BE49-F238E27FC236}">
                <a16:creationId xmlns:a16="http://schemas.microsoft.com/office/drawing/2014/main" id="{EA0C324A-EB33-7173-DF9A-0D4FCAA57237}"/>
              </a:ext>
              <a:ext uri="{C183D7F6-B498-43B3-948B-1728B52AA6E4}">
                <adec:decorative xmlns:adec="http://schemas.microsoft.com/office/drawing/2017/decorative" val="0"/>
              </a:ext>
            </a:extLst>
          </p:cNvPr>
          <p:cNvGrpSpPr/>
          <p:nvPr/>
        </p:nvGrpSpPr>
        <p:grpSpPr>
          <a:xfrm>
            <a:off x="588261" y="3196519"/>
            <a:ext cx="384048" cy="384048"/>
            <a:chOff x="-1365251" y="1747838"/>
            <a:chExt cx="452438" cy="449263"/>
          </a:xfrm>
        </p:grpSpPr>
        <p:sp>
          <p:nvSpPr>
            <p:cNvPr id="44" name="Oval 600">
              <a:extLst>
                <a:ext uri="{FF2B5EF4-FFF2-40B4-BE49-F238E27FC236}">
                  <a16:creationId xmlns:a16="http://schemas.microsoft.com/office/drawing/2014/main" id="{E10F8A05-4755-7B21-FF65-0A15CDB9F1D9}"/>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5" name="Freeform 601">
              <a:extLst>
                <a:ext uri="{FF2B5EF4-FFF2-40B4-BE49-F238E27FC236}">
                  <a16:creationId xmlns:a16="http://schemas.microsoft.com/office/drawing/2014/main" id="{09E27170-FA47-E215-7450-B5CCB46F05C1}"/>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46" name="check 2" descr="check, approve">
            <a:extLst>
              <a:ext uri="{FF2B5EF4-FFF2-40B4-BE49-F238E27FC236}">
                <a16:creationId xmlns:a16="http://schemas.microsoft.com/office/drawing/2014/main" id="{D3253FCD-E024-2EE6-A64A-741FFCD80833}"/>
              </a:ext>
              <a:ext uri="{C183D7F6-B498-43B3-948B-1728B52AA6E4}">
                <adec:decorative xmlns:adec="http://schemas.microsoft.com/office/drawing/2017/decorative" val="0"/>
              </a:ext>
            </a:extLst>
          </p:cNvPr>
          <p:cNvGrpSpPr/>
          <p:nvPr/>
        </p:nvGrpSpPr>
        <p:grpSpPr>
          <a:xfrm>
            <a:off x="6324609" y="3196519"/>
            <a:ext cx="384048" cy="384048"/>
            <a:chOff x="-1365251" y="1747838"/>
            <a:chExt cx="452438" cy="449263"/>
          </a:xfrm>
        </p:grpSpPr>
        <p:sp>
          <p:nvSpPr>
            <p:cNvPr id="47" name="Oval 600">
              <a:extLst>
                <a:ext uri="{FF2B5EF4-FFF2-40B4-BE49-F238E27FC236}">
                  <a16:creationId xmlns:a16="http://schemas.microsoft.com/office/drawing/2014/main" id="{72C278CC-5081-87B3-D798-3CCABED3F863}"/>
                </a:ext>
              </a:extLst>
            </p:cNvPr>
            <p:cNvSpPr>
              <a:spLocks noChangeArrowheads="1"/>
            </p:cNvSpPr>
            <p:nvPr/>
          </p:nvSpPr>
          <p:spPr bwMode="auto">
            <a:xfrm>
              <a:off x="-1365251" y="1747838"/>
              <a:ext cx="452438" cy="4492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8" name="Freeform 601">
              <a:extLst>
                <a:ext uri="{FF2B5EF4-FFF2-40B4-BE49-F238E27FC236}">
                  <a16:creationId xmlns:a16="http://schemas.microsoft.com/office/drawing/2014/main" id="{0EB9644D-299A-0987-B4EF-2E4257FA7EBC}"/>
                </a:ext>
              </a:extLst>
            </p:cNvPr>
            <p:cNvSpPr>
              <a:spLocks/>
            </p:cNvSpPr>
            <p:nvPr/>
          </p:nvSpPr>
          <p:spPr bwMode="auto">
            <a:xfrm>
              <a:off x="-1284288" y="1863726"/>
              <a:ext cx="285750" cy="234950"/>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24715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Template Azure Custom">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37A1A211E6AD49B6926EBCABCBDE8F" ma:contentTypeVersion="18" ma:contentTypeDescription="Create a new document." ma:contentTypeScope="" ma:versionID="99dd24ec3b8beadf0090b49a1fe390f8">
  <xsd:schema xmlns:xsd="http://www.w3.org/2001/XMLSchema" xmlns:xs="http://www.w3.org/2001/XMLSchema" xmlns:p="http://schemas.microsoft.com/office/2006/metadata/properties" xmlns:ns1="http://schemas.microsoft.com/sharepoint/v3" xmlns:ns2="61349b38-87b0-4d20-bd6f-41da2268192a" xmlns:ns3="68fcb561-4938-471e-ad66-507677a35492" xmlns:ns4="230e9df3-be65-4c73-a93b-d1236ebd677e" targetNamespace="http://schemas.microsoft.com/office/2006/metadata/properties" ma:root="true" ma:fieldsID="37f4ab598d4f0ebaba8791878e8c6b44" ns1:_="" ns2:_="" ns3:_="" ns4:_="">
    <xsd:import namespace="http://schemas.microsoft.com/sharepoint/v3"/>
    <xsd:import namespace="61349b38-87b0-4d20-bd6f-41da2268192a"/>
    <xsd:import namespace="68fcb561-4938-471e-ad66-507677a3549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349b38-87b0-4d20-bd6f-41da226819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fcb561-4938-471e-ad66-507677a35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e976329-bda7-46dd-ab9f-441921e7087c}" ma:internalName="TaxCatchAll" ma:showField="CatchAllData" ma:web="68fcb561-4938-471e-ad66-507677a3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4104D-4BEF-46A0-A27E-605448A6D0C9}"/>
</file>

<file path=customXml/itemProps2.xml><?xml version="1.0" encoding="utf-8"?>
<ds:datastoreItem xmlns:ds="http://schemas.openxmlformats.org/officeDocument/2006/customXml" ds:itemID="{8FEDE7FC-9842-48F8-9ABA-1FE5FE2822BD}"/>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1536</Words>
  <Application>Microsoft Office PowerPoint</Application>
  <PresentationFormat>Widescreen</PresentationFormat>
  <Paragraphs>207</Paragraphs>
  <Slides>26</Slides>
  <Notes>9</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Segoe UI</vt:lpstr>
      <vt:lpstr>Segoe UI Semibold</vt:lpstr>
      <vt:lpstr>Segoe UI Semilight</vt:lpstr>
      <vt:lpstr>Wingdings</vt:lpstr>
      <vt:lpstr>Black Template Azure Custom</vt:lpstr>
      <vt:lpstr>Synapse Template Nov 2021 - Dark</vt:lpstr>
      <vt:lpstr>Synapse Link for SQL</vt:lpstr>
      <vt:lpstr>Synapse Link Offerings</vt:lpstr>
      <vt:lpstr>What is Azure Synapse Link for SQL?</vt:lpstr>
      <vt:lpstr>Azure Synapse Link for SQL</vt:lpstr>
      <vt:lpstr>Azure Synapse Link for SQL – value prop</vt:lpstr>
      <vt:lpstr>Synapse Link for SQL – Core Concepts</vt:lpstr>
      <vt:lpstr>Core Concepts</vt:lpstr>
      <vt:lpstr>Synapse Link for SQL - Architecture</vt:lpstr>
      <vt:lpstr>Azure Synapse Link for SQL – more features</vt:lpstr>
      <vt:lpstr>Key Limitations</vt:lpstr>
      <vt:lpstr>Synapse Link for  SQL Experience</vt:lpstr>
      <vt:lpstr>Choose your Source Tables</vt:lpstr>
      <vt:lpstr>Customize your target tables</vt:lpstr>
      <vt:lpstr>Continuous replication of data</vt:lpstr>
      <vt:lpstr>Run SQL queries on your replicated data</vt:lpstr>
      <vt:lpstr>Connect to Power BI for your real-time reporting</vt:lpstr>
      <vt:lpstr>Demo: Setting up the link connection</vt:lpstr>
      <vt:lpstr>Recent feature  releases + roadmap</vt:lpstr>
      <vt:lpstr>Azure Synapse Link for SQL: H1 FY23 updates</vt:lpstr>
      <vt:lpstr>Synapse Link for SQL </vt:lpstr>
      <vt:lpstr>Synapse Link for SQL </vt:lpstr>
      <vt:lpstr>Azure Synapse Link for SQL: Looking forward</vt:lpstr>
      <vt:lpstr>Common Use Cases</vt:lpstr>
      <vt:lpstr>Sample use case – Cross System reporting &amp; Analytics</vt:lpstr>
      <vt:lpstr>Sample use case – Multi-tenancy reporting   </vt:lpstr>
      <vt:lpstr>Other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2022-11-04T18:31:13Z</dcterms:created>
  <dcterms:modified xsi:type="dcterms:W3CDTF">2022-11-04T18:31:40Z</dcterms:modified>
</cp:coreProperties>
</file>